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handoutMasterIdLst>
    <p:handoutMasterId r:id="rId70"/>
  </p:handoutMasterIdLst>
  <p:sldIdLst>
    <p:sldId id="265" r:id="rId2"/>
    <p:sldId id="318" r:id="rId3"/>
    <p:sldId id="319" r:id="rId4"/>
    <p:sldId id="320" r:id="rId5"/>
    <p:sldId id="321" r:id="rId6"/>
    <p:sldId id="323" r:id="rId7"/>
    <p:sldId id="324" r:id="rId8"/>
    <p:sldId id="325" r:id="rId9"/>
    <p:sldId id="327" r:id="rId10"/>
    <p:sldId id="328" r:id="rId11"/>
    <p:sldId id="329" r:id="rId12"/>
    <p:sldId id="330" r:id="rId13"/>
    <p:sldId id="331" r:id="rId14"/>
    <p:sldId id="334" r:id="rId15"/>
    <p:sldId id="333" r:id="rId16"/>
    <p:sldId id="332" r:id="rId17"/>
    <p:sldId id="382" r:id="rId18"/>
    <p:sldId id="336" r:id="rId19"/>
    <p:sldId id="314" r:id="rId20"/>
    <p:sldId id="335" r:id="rId21"/>
    <p:sldId id="337" r:id="rId22"/>
    <p:sldId id="338" r:id="rId23"/>
    <p:sldId id="351" r:id="rId24"/>
    <p:sldId id="339" r:id="rId25"/>
    <p:sldId id="341" r:id="rId26"/>
    <p:sldId id="352" r:id="rId27"/>
    <p:sldId id="342" r:id="rId28"/>
    <p:sldId id="353" r:id="rId29"/>
    <p:sldId id="343" r:id="rId30"/>
    <p:sldId id="344" r:id="rId31"/>
    <p:sldId id="345" r:id="rId32"/>
    <p:sldId id="354" r:id="rId33"/>
    <p:sldId id="316" r:id="rId34"/>
    <p:sldId id="385" r:id="rId35"/>
    <p:sldId id="386" r:id="rId36"/>
    <p:sldId id="388" r:id="rId37"/>
    <p:sldId id="387" r:id="rId38"/>
    <p:sldId id="389" r:id="rId39"/>
    <p:sldId id="384" r:id="rId40"/>
    <p:sldId id="348" r:id="rId41"/>
    <p:sldId id="349" r:id="rId42"/>
    <p:sldId id="383" r:id="rId43"/>
    <p:sldId id="317" r:id="rId44"/>
    <p:sldId id="355" r:id="rId45"/>
    <p:sldId id="356" r:id="rId46"/>
    <p:sldId id="379" r:id="rId47"/>
    <p:sldId id="358" r:id="rId48"/>
    <p:sldId id="359" r:id="rId49"/>
    <p:sldId id="380" r:id="rId50"/>
    <p:sldId id="361" r:id="rId51"/>
    <p:sldId id="362" r:id="rId52"/>
    <p:sldId id="363" r:id="rId53"/>
    <p:sldId id="364" r:id="rId54"/>
    <p:sldId id="365" r:id="rId55"/>
    <p:sldId id="366" r:id="rId56"/>
    <p:sldId id="367" r:id="rId57"/>
    <p:sldId id="368" r:id="rId58"/>
    <p:sldId id="369" r:id="rId59"/>
    <p:sldId id="370" r:id="rId60"/>
    <p:sldId id="371" r:id="rId61"/>
    <p:sldId id="372" r:id="rId62"/>
    <p:sldId id="373" r:id="rId63"/>
    <p:sldId id="374" r:id="rId64"/>
    <p:sldId id="375" r:id="rId65"/>
    <p:sldId id="376" r:id="rId66"/>
    <p:sldId id="377" r:id="rId67"/>
    <p:sldId id="378" r:id="rId68"/>
  </p:sldIdLst>
  <p:sldSz cx="12188825" cy="6858000"/>
  <p:notesSz cx="6858000" cy="9144000"/>
  <p:custDataLst>
    <p:tags r:id="rId7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29" autoAdjust="0"/>
  </p:normalViewPr>
  <p:slideViewPr>
    <p:cSldViewPr showGuides="1">
      <p:cViewPr varScale="1">
        <p:scale>
          <a:sx n="56" d="100"/>
          <a:sy n="56" d="100"/>
        </p:scale>
        <p:origin x="756" y="72"/>
      </p:cViewPr>
      <p:guideLst>
        <p:guide pos="3839"/>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7494"/>
    </p:cViewPr>
  </p:sorterViewPr>
  <p:notesViewPr>
    <p:cSldViewPr showGuides="1">
      <p:cViewPr varScale="1">
        <p:scale>
          <a:sx n="63" d="100"/>
          <a:sy n="63" d="100"/>
        </p:scale>
        <p:origin x="1986"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088EAF-6ECA-4616-85EF-35AA19C641F3}" type="datetimeFigureOut">
              <a:rPr lang="en-US"/>
              <a:t>4/17/2018</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F912AB-2776-42F2-A957-313FC7EFEDB9}" type="slidenum">
              <a:rPr/>
              <a:t>‹#›</a:t>
            </a:fld>
            <a:endParaRPr/>
          </a:p>
        </p:txBody>
      </p:sp>
    </p:spTree>
    <p:extLst>
      <p:ext uri="{BB962C8B-B14F-4D97-AF65-F5344CB8AC3E}">
        <p14:creationId xmlns:p14="http://schemas.microsoft.com/office/powerpoint/2010/main" val="3932065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BD2D7A-D230-4F91-BD59-0A39C2703BA8}" type="datetimeFigureOut">
              <a:rPr lang="en-US"/>
              <a:t>4/17/2018</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3199CD-3E1B-4AE6-990F-76F925F5EA9F}" type="slidenum">
              <a:rPr/>
              <a:t>‹#›</a:t>
            </a:fld>
            <a:endParaRPr/>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Helicases</a:t>
            </a:r>
            <a:r>
              <a:rPr lang="en-US" dirty="0" smtClean="0"/>
              <a:t> form replication fork</a:t>
            </a:r>
            <a:r>
              <a:rPr lang="en-US" baseline="0" dirty="0" smtClean="0"/>
              <a:t> at the section of DNA to be copied</a:t>
            </a:r>
          </a:p>
          <a:p>
            <a:endParaRPr lang="en-US" baseline="0" dirty="0" smtClean="0"/>
          </a:p>
        </p:txBody>
      </p:sp>
      <p:sp>
        <p:nvSpPr>
          <p:cNvPr id="4" name="Slide Number Placeholder 3"/>
          <p:cNvSpPr>
            <a:spLocks noGrp="1"/>
          </p:cNvSpPr>
          <p:nvPr>
            <p:ph type="sldNum" sz="quarter" idx="10"/>
          </p:nvPr>
        </p:nvSpPr>
        <p:spPr/>
        <p:txBody>
          <a:bodyPr/>
          <a:lstStyle/>
          <a:p>
            <a:fld id="{A7C7E237-FC83-4291-BBC6-30CDC3D24746}" type="slidenum">
              <a:rPr lang="en-US" smtClean="0"/>
              <a:pPr/>
              <a:t>16</a:t>
            </a:fld>
            <a:endParaRPr lang="en-US"/>
          </a:p>
        </p:txBody>
      </p:sp>
    </p:spTree>
    <p:extLst>
      <p:ext uri="{BB962C8B-B14F-4D97-AF65-F5344CB8AC3E}">
        <p14:creationId xmlns:p14="http://schemas.microsoft.com/office/powerpoint/2010/main" val="3878164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BAF47277-C98F-4F0C-BB7A-4C87D3761862}" type="slidenum">
              <a:rPr lang="en-US" sz="1200"/>
              <a:pPr eaLnBrk="1" hangingPunct="1"/>
              <a:t>32</a:t>
            </a:fld>
            <a:endParaRPr lang="en-US" sz="120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1243048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7007D0-4DA4-471B-B250-AB529CE0635A}" type="slidenum">
              <a:rPr lang="en-US" altLang="en-US"/>
              <a:pPr/>
              <a:t>38</a:t>
            </a:fld>
            <a:endParaRPr lang="en-US" altLang="en-US"/>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p:txBody>
          <a:bodyPr/>
          <a:lstStyle/>
          <a:p>
            <a:r>
              <a:rPr lang="en-US" altLang="en-US"/>
              <a:t>During prophase I, the spindle appears while the nuclear envelope fragments and the nucleolus disappears. Because DNA replicated during interphase prior to meiosis I, the homologous chromosomes each have two sister chromatids. During synapsis, crossing-over can occur. If so, the sister chromatids of a duplicated chromosome are no longer identical.</a:t>
            </a:r>
          </a:p>
          <a:p>
            <a:r>
              <a:rPr lang="en-US" altLang="en-US"/>
              <a:t>During metaphase I, homologous pairs are aligned at the metaphase plate.</a:t>
            </a:r>
          </a:p>
        </p:txBody>
      </p:sp>
    </p:spTree>
    <p:extLst>
      <p:ext uri="{BB962C8B-B14F-4D97-AF65-F5344CB8AC3E}">
        <p14:creationId xmlns:p14="http://schemas.microsoft.com/office/powerpoint/2010/main" val="2545084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fld id="{166A2C2E-FCBD-4261-B262-F61BE627CFE2}" type="slidenum">
              <a:rPr lang="en-US" b="0"/>
              <a:pPr eaLnBrk="1" hangingPunct="1"/>
              <a:t>39</a:t>
            </a:fld>
            <a:endParaRPr lang="en-US" b="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856566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261363-1F28-40EE-A2AB-ADAF7E9326F1}" type="slidenum">
              <a:rPr lang="en-US" altLang="en-US"/>
              <a:pPr/>
              <a:t>41</a:t>
            </a:fld>
            <a:endParaRPr lang="en-US" altLang="en-US"/>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r>
              <a:rPr lang="en-US" altLang="en-US"/>
              <a:t>During meiosis I, from left to right, duplicated homologous chromosomes undergo synapsis; nonsister chromatids break and then rejoin, so that two of the resulting daughter chromosomes have a different combination of genes.</a:t>
            </a:r>
          </a:p>
          <a:p>
            <a:endParaRPr lang="en-US" altLang="en-US"/>
          </a:p>
        </p:txBody>
      </p:sp>
    </p:spTree>
    <p:extLst>
      <p:ext uri="{BB962C8B-B14F-4D97-AF65-F5344CB8AC3E}">
        <p14:creationId xmlns:p14="http://schemas.microsoft.com/office/powerpoint/2010/main" val="978832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261363-1F28-40EE-A2AB-ADAF7E9326F1}" type="slidenum">
              <a:rPr lang="en-US" altLang="en-US"/>
              <a:pPr/>
              <a:t>42</a:t>
            </a:fld>
            <a:endParaRPr lang="en-US" altLang="en-US"/>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r>
              <a:rPr lang="en-US" altLang="en-US"/>
              <a:t>During meiosis I, from left to right, duplicated homologous chromosomes undergo synapsis; nonsister chromatids break and then rejoin, so that two of the resulting daughter chromosomes have a different combination of genes.</a:t>
            </a:r>
          </a:p>
          <a:p>
            <a:endParaRPr lang="en-US" altLang="en-US"/>
          </a:p>
        </p:txBody>
      </p:sp>
    </p:spTree>
    <p:extLst>
      <p:ext uri="{BB962C8B-B14F-4D97-AF65-F5344CB8AC3E}">
        <p14:creationId xmlns:p14="http://schemas.microsoft.com/office/powerpoint/2010/main" val="31517020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Test Cross</a:t>
            </a:r>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91EE91F-652A-4B21-B409-7C1E3E20169B}" type="slidenum">
              <a:rPr lang="en-US" altLang="en-US" smtClean="0"/>
              <a:pPr/>
              <a:t>49</a:t>
            </a:fld>
            <a:endParaRPr lang="en-US" altLang="en-US" smtClean="0"/>
          </a:p>
        </p:txBody>
      </p:sp>
    </p:spTree>
    <p:extLst>
      <p:ext uri="{BB962C8B-B14F-4D97-AF65-F5344CB8AC3E}">
        <p14:creationId xmlns:p14="http://schemas.microsoft.com/office/powerpoint/2010/main" val="2935883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Helicases</a:t>
            </a:r>
            <a:r>
              <a:rPr lang="en-US" dirty="0" smtClean="0"/>
              <a:t> form replication fork</a:t>
            </a:r>
            <a:r>
              <a:rPr lang="en-US" baseline="0" dirty="0" smtClean="0"/>
              <a:t> at the section of DNA to be copied</a:t>
            </a:r>
          </a:p>
          <a:p>
            <a:endParaRPr lang="en-US" baseline="0" dirty="0" smtClean="0"/>
          </a:p>
        </p:txBody>
      </p:sp>
      <p:sp>
        <p:nvSpPr>
          <p:cNvPr id="4" name="Slide Number Placeholder 3"/>
          <p:cNvSpPr>
            <a:spLocks noGrp="1"/>
          </p:cNvSpPr>
          <p:nvPr>
            <p:ph type="sldNum" sz="quarter" idx="10"/>
          </p:nvPr>
        </p:nvSpPr>
        <p:spPr/>
        <p:txBody>
          <a:bodyPr/>
          <a:lstStyle/>
          <a:p>
            <a:fld id="{A7C7E237-FC83-4291-BBC6-30CDC3D24746}" type="slidenum">
              <a:rPr lang="en-US" smtClean="0"/>
              <a:pPr/>
              <a:t>18</a:t>
            </a:fld>
            <a:endParaRPr lang="en-US"/>
          </a:p>
        </p:txBody>
      </p:sp>
    </p:spTree>
    <p:extLst>
      <p:ext uri="{BB962C8B-B14F-4D97-AF65-F5344CB8AC3E}">
        <p14:creationId xmlns:p14="http://schemas.microsoft.com/office/powerpoint/2010/main" val="598563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Helicases</a:t>
            </a:r>
            <a:r>
              <a:rPr lang="en-US" dirty="0" smtClean="0"/>
              <a:t> form replication fork</a:t>
            </a:r>
            <a:r>
              <a:rPr lang="en-US" baseline="0" dirty="0" smtClean="0"/>
              <a:t> at the section of DNA to be copied</a:t>
            </a:r>
          </a:p>
          <a:p>
            <a:endParaRPr lang="en-US" baseline="0" dirty="0" smtClean="0"/>
          </a:p>
        </p:txBody>
      </p:sp>
      <p:sp>
        <p:nvSpPr>
          <p:cNvPr id="4" name="Slide Number Placeholder 3"/>
          <p:cNvSpPr>
            <a:spLocks noGrp="1"/>
          </p:cNvSpPr>
          <p:nvPr>
            <p:ph type="sldNum" sz="quarter" idx="10"/>
          </p:nvPr>
        </p:nvSpPr>
        <p:spPr/>
        <p:txBody>
          <a:bodyPr/>
          <a:lstStyle/>
          <a:p>
            <a:fld id="{A7C7E237-FC83-4291-BBC6-30CDC3D24746}" type="slidenum">
              <a:rPr lang="en-US" smtClean="0"/>
              <a:pPr/>
              <a:t>20</a:t>
            </a:fld>
            <a:endParaRPr lang="en-US"/>
          </a:p>
        </p:txBody>
      </p:sp>
    </p:spTree>
    <p:extLst>
      <p:ext uri="{BB962C8B-B14F-4D97-AF65-F5344CB8AC3E}">
        <p14:creationId xmlns:p14="http://schemas.microsoft.com/office/powerpoint/2010/main" val="1316202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1729E9-8F11-44D1-AB94-DC3ED37DEE94}" type="slidenum">
              <a:rPr lang="en-US" altLang="en-US"/>
              <a:pPr/>
              <a:t>24</a:t>
            </a:fld>
            <a:endParaRPr lang="en-US" altLang="en-US"/>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r>
              <a:rPr lang="en-US" altLang="en-US"/>
              <a:t>During late interphase, before the start of mitosis, duplicated chromatin is condensing into chromosomes, and centrosomes have duplicated in preparation for mitosis.</a:t>
            </a:r>
          </a:p>
        </p:txBody>
      </p:sp>
    </p:spTree>
    <p:extLst>
      <p:ext uri="{BB962C8B-B14F-4D97-AF65-F5344CB8AC3E}">
        <p14:creationId xmlns:p14="http://schemas.microsoft.com/office/powerpoint/2010/main" val="2638983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541D4D-ADCC-46B6-9A2D-129BAF5D7FE0}" type="slidenum">
              <a:rPr lang="en-US" altLang="en-US"/>
              <a:pPr/>
              <a:t>25</a:t>
            </a:fld>
            <a:endParaRPr lang="en-US" altLang="en-US"/>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p:txBody>
          <a:bodyPr/>
          <a:lstStyle/>
          <a:p>
            <a:r>
              <a:rPr lang="en-US" altLang="en-US"/>
              <a:t>During late prophase, the spindle is forming and spindle fibers appear between the separating chromosomes. Centromeres attach to spindle fibers called centromeric (or kinteochore) fibers. The chromosomes have no particular orientation as yet.</a:t>
            </a:r>
          </a:p>
          <a:p>
            <a:endParaRPr lang="en-US" altLang="en-US"/>
          </a:p>
        </p:txBody>
      </p:sp>
    </p:spTree>
    <p:extLst>
      <p:ext uri="{BB962C8B-B14F-4D97-AF65-F5344CB8AC3E}">
        <p14:creationId xmlns:p14="http://schemas.microsoft.com/office/powerpoint/2010/main" val="3589185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D699B5-8096-4E59-9BFB-33B303E0D6E2}" type="slidenum">
              <a:rPr lang="en-US" altLang="en-US"/>
              <a:pPr/>
              <a:t>27</a:t>
            </a:fld>
            <a:endParaRPr lang="en-US" altLang="en-US"/>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r>
              <a:rPr lang="en-US" altLang="en-US"/>
              <a:t>By the time of metaphase, the fully formed spindle consists of poles, asters, and fibers. The metaphase plate is a plane perpendicular to the axis of the spindle and equidistant from the poles. The chromosomes attached to the centromeric spindle  fibers line up at the metaphase plate during metaphase. Polar spindle fibers reach beyond the metaphase plate and overlap.</a:t>
            </a:r>
          </a:p>
        </p:txBody>
      </p:sp>
    </p:spTree>
    <p:extLst>
      <p:ext uri="{BB962C8B-B14F-4D97-AF65-F5344CB8AC3E}">
        <p14:creationId xmlns:p14="http://schemas.microsoft.com/office/powerpoint/2010/main" val="564192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65A248-1E69-4B74-AFE9-7A4FDC3637EC}" type="slidenum">
              <a:rPr lang="en-US" altLang="en-US"/>
              <a:pPr/>
              <a:t>29</a:t>
            </a:fld>
            <a:endParaRPr lang="en-US" altLang="en-US"/>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r>
              <a:rPr lang="en-US" altLang="en-US"/>
              <a:t>During anaphase, daughter chromosomes (each consisting of one chromatid) are moving toward the poles of the spindle. The daughter chromosomes have a centromere and a single chromatid. The movement of the daughter chromosomes occurs because the centromeric spindle fibers disassemble at the region of the centromere, pulling the daughter chromosomes toward the poles, and because the polar spindle fibers push the poles apart as they lengthen and slide past one another.</a:t>
            </a:r>
          </a:p>
        </p:txBody>
      </p:sp>
    </p:spTree>
    <p:extLst>
      <p:ext uri="{BB962C8B-B14F-4D97-AF65-F5344CB8AC3E}">
        <p14:creationId xmlns:p14="http://schemas.microsoft.com/office/powerpoint/2010/main" val="944122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EE4C55-D99F-412C-BE6E-33D066D5CFF8}" type="slidenum">
              <a:rPr lang="en-US" altLang="en-US"/>
              <a:pPr/>
              <a:t>30</a:t>
            </a:fld>
            <a:endParaRPr lang="en-US" altLang="en-US"/>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r>
              <a:rPr lang="en-US" altLang="en-US"/>
              <a:t>During telophase, the spindle disappears, and the nuclear envelopes begin to reform around daughter nuclei. Each 2n daughter nucleus contains the same numbers and kinds of chromosomes as the original 2n parental cell.</a:t>
            </a:r>
          </a:p>
          <a:p>
            <a:r>
              <a:rPr lang="en-US" altLang="en-US"/>
              <a:t>Chromosomes become diffuse chromatin again, and a nucleolus appears in each daughter nucleus. At this point, cytokinesis is also nearly complete. </a:t>
            </a:r>
          </a:p>
        </p:txBody>
      </p:sp>
    </p:spTree>
    <p:extLst>
      <p:ext uri="{BB962C8B-B14F-4D97-AF65-F5344CB8AC3E}">
        <p14:creationId xmlns:p14="http://schemas.microsoft.com/office/powerpoint/2010/main" val="99656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22B7ED-0229-4551-AD69-24226765D6A1}" type="slidenum">
              <a:rPr lang="en-US" altLang="en-US"/>
              <a:pPr/>
              <a:t>31</a:t>
            </a:fld>
            <a:endParaRPr lang="en-US" altLang="en-US"/>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r>
              <a:rPr lang="en-US" altLang="en-US"/>
              <a:t>A single cell becomes two cells by a furrowing process. A contractile ring composed of actin filaments gradually gets smaller, and the cleavage furrow pinches the cell into two cells.</a:t>
            </a:r>
          </a:p>
        </p:txBody>
      </p:sp>
    </p:spTree>
    <p:extLst>
      <p:ext uri="{BB962C8B-B14F-4D97-AF65-F5344CB8AC3E}">
        <p14:creationId xmlns:p14="http://schemas.microsoft.com/office/powerpoint/2010/main" val="41514494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214" y="1828800"/>
            <a:ext cx="8229600" cy="2895600"/>
          </a:xfrm>
        </p:spPr>
        <p:txBody>
          <a:bodyPr anchor="b">
            <a:normAutofit/>
          </a:bodyPr>
          <a:lstStyle>
            <a:lvl1pPr>
              <a:lnSpc>
                <a:spcPct val="80000"/>
              </a:lnSpc>
              <a:defRPr sz="6600">
                <a:solidFill>
                  <a:schemeClr val="tx1"/>
                </a:solidFill>
              </a:defRPr>
            </a:lvl1pPr>
          </a:lstStyle>
          <a:p>
            <a:r>
              <a:rPr lang="en-US" smtClean="0"/>
              <a:t>Click to edit Master title style</a:t>
            </a:r>
            <a:endParaRPr/>
          </a:p>
        </p:txBody>
      </p:sp>
      <p:sp>
        <p:nvSpPr>
          <p:cNvPr id="3" name="Subtitle 2"/>
          <p:cNvSpPr>
            <a:spLocks noGrp="1"/>
          </p:cNvSpPr>
          <p:nvPr>
            <p:ph type="subTitle" idx="1"/>
          </p:nvPr>
        </p:nvSpPr>
        <p:spPr>
          <a:xfrm>
            <a:off x="1065213" y="4800600"/>
            <a:ext cx="8229600" cy="1219200"/>
          </a:xfrm>
        </p:spPr>
        <p:txBody>
          <a:bodyPr>
            <a:normAutofit/>
          </a:bodyPr>
          <a:lstStyle>
            <a:lvl1pPr marL="0" indent="0" algn="l">
              <a:spcBef>
                <a:spcPts val="0"/>
              </a:spcBef>
              <a:buNone/>
              <a:defRPr sz="2000" cap="all" spc="200"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Tree>
    <p:extLst>
      <p:ext uri="{BB962C8B-B14F-4D97-AF65-F5344CB8AC3E}">
        <p14:creationId xmlns:p14="http://schemas.microsoft.com/office/powerpoint/2010/main" val="949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03F41C87-7AD9-4845-A077-840E4A0F3F06}" type="datetimeFigureOut">
              <a:rPr lang="en-US"/>
              <a:t>4/17/2018</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6009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2412" y="381001"/>
            <a:ext cx="1524001" cy="56388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522412" y="381001"/>
            <a:ext cx="7391399"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03F41C87-7AD9-4845-A077-840E4A0F3F06}" type="datetimeFigureOut">
              <a:rPr lang="en-US"/>
              <a:t>4/17/2018</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07903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441" y="274639"/>
            <a:ext cx="10969943"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B819494-8045-4DF6-A0B6-943EE3A10EA1}" type="slidenum">
              <a:rPr lang="en-US"/>
              <a:pPr/>
              <a:t>‹#›</a:t>
            </a:fld>
            <a:endParaRPr lang="en-US"/>
          </a:p>
        </p:txBody>
      </p:sp>
    </p:spTree>
    <p:extLst>
      <p:ext uri="{BB962C8B-B14F-4D97-AF65-F5344CB8AC3E}">
        <p14:creationId xmlns:p14="http://schemas.microsoft.com/office/powerpoint/2010/main" val="1950658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600201"/>
            <a:ext cx="5383398"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5986" y="1600200"/>
            <a:ext cx="5383398"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5986" y="3938589"/>
            <a:ext cx="5383398"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9EAACF44-6909-4CFF-BC90-C6DBFD65E4DD}" type="slidenum">
              <a:rPr lang="en-US"/>
              <a:pPr/>
              <a:t>‹#›</a:t>
            </a:fld>
            <a:endParaRPr lang="en-US"/>
          </a:p>
        </p:txBody>
      </p:sp>
    </p:spTree>
    <p:extLst>
      <p:ext uri="{BB962C8B-B14F-4D97-AF65-F5344CB8AC3E}">
        <p14:creationId xmlns:p14="http://schemas.microsoft.com/office/powerpoint/2010/main" val="1551199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03F41C87-7AD9-4845-A077-840E4A0F3F06}" type="datetimeFigureOut">
              <a:rPr lang="en-US"/>
              <a:t>4/17/2018</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73825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9614" y="2514600"/>
            <a:ext cx="8692399" cy="2819400"/>
          </a:xfrm>
        </p:spPr>
        <p:txBody>
          <a:bodyPr anchor="b">
            <a:normAutofit/>
          </a:bodyPr>
          <a:lstStyle>
            <a:lvl1pPr algn="l">
              <a:lnSpc>
                <a:spcPct val="80000"/>
              </a:lnSpc>
              <a:defRPr sz="4800" b="0" cap="none" baseline="0"/>
            </a:lvl1pPr>
          </a:lstStyle>
          <a:p>
            <a:r>
              <a:rPr lang="en-US" smtClean="0"/>
              <a:t>Click to edit Master title style</a:t>
            </a:r>
            <a:endParaRPr/>
          </a:p>
        </p:txBody>
      </p:sp>
      <p:sp>
        <p:nvSpPr>
          <p:cNvPr id="3" name="Text Placeholder 2"/>
          <p:cNvSpPr>
            <a:spLocks noGrp="1"/>
          </p:cNvSpPr>
          <p:nvPr>
            <p:ph type="body" idx="1"/>
          </p:nvPr>
        </p:nvSpPr>
        <p:spPr>
          <a:xfrm>
            <a:off x="1065213" y="5410200"/>
            <a:ext cx="8687333" cy="609601"/>
          </a:xfrm>
        </p:spPr>
        <p:txBody>
          <a:bodyPr anchor="t">
            <a:normAutofit/>
          </a:bodyPr>
          <a:lstStyle>
            <a:lvl1pPr marL="0" indent="0">
              <a:spcBef>
                <a:spcPts val="0"/>
              </a:spcBef>
              <a:buNone/>
              <a:defRPr sz="2000" cap="all" spc="200"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03F41C87-7AD9-4845-A077-840E4A0F3F06}" type="datetimeFigureOut">
              <a:rPr lang="en-US"/>
              <a:t>4/17/2018</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76181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504781" y="1905001"/>
            <a:ext cx="4419599"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29183" y="1905001"/>
            <a:ext cx="4419600"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p:txBody>
          <a:bodyPr/>
          <a:lstStyle/>
          <a:p>
            <a:fld id="{03F41C87-7AD9-4845-A077-840E4A0F3F06}" type="datetimeFigureOut">
              <a:rPr lang="en-US"/>
              <a:t>4/17/2018</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82534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52241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2241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4986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4986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Footer Placeholder 7"/>
          <p:cNvSpPr>
            <a:spLocks noGrp="1"/>
          </p:cNvSpPr>
          <p:nvPr>
            <p:ph type="ftr" sz="quarter" idx="11"/>
          </p:nvPr>
        </p:nvSpPr>
        <p:spPr/>
        <p:txBody>
          <a:bodyPr/>
          <a:lstStyle/>
          <a:p>
            <a:endParaRPr dirty="0"/>
          </a:p>
        </p:txBody>
      </p:sp>
      <p:sp>
        <p:nvSpPr>
          <p:cNvPr id="7" name="Date Placeholder 6"/>
          <p:cNvSpPr>
            <a:spLocks noGrp="1"/>
          </p:cNvSpPr>
          <p:nvPr>
            <p:ph type="dt" sz="half" idx="10"/>
          </p:nvPr>
        </p:nvSpPr>
        <p:spPr/>
        <p:txBody>
          <a:bodyPr/>
          <a:lstStyle/>
          <a:p>
            <a:fld id="{03F41C87-7AD9-4845-A077-840E4A0F3F06}" type="datetimeFigureOut">
              <a:rPr lang="en-US"/>
              <a:t>4/17/2018</a:t>
            </a:fld>
            <a:endParaRPr/>
          </a:p>
        </p:txBody>
      </p:sp>
      <p:sp>
        <p:nvSpPr>
          <p:cNvPr id="9" name="Slide Number Placeholder 8"/>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20841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03F41C87-7AD9-4845-A077-840E4A0F3F06}" type="datetimeFigureOut">
              <a:rPr lang="en-US"/>
              <a:t>4/17/2018</a:t>
            </a:fld>
            <a:endParaRPr/>
          </a:p>
        </p:txBody>
      </p:sp>
      <p:sp>
        <p:nvSpPr>
          <p:cNvPr id="5" name="Slide Number Placeholder 4"/>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62663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03F41C87-7AD9-4845-A077-840E4A0F3F06}" type="datetimeFigureOut">
              <a:rPr lang="en-US"/>
              <a:t>4/17/2018</a:t>
            </a:fld>
            <a:endParaRPr/>
          </a:p>
        </p:txBody>
      </p:sp>
      <p:sp>
        <p:nvSpPr>
          <p:cNvPr id="4" name="Slide Number Placeholder 3"/>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360754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04" y="1905000"/>
            <a:ext cx="3596607" cy="2667000"/>
          </a:xfrm>
        </p:spPr>
        <p:txBody>
          <a:bodyPr anchor="b">
            <a:noAutofit/>
          </a:bodyPr>
          <a:lstStyle>
            <a:lvl1pPr algn="l">
              <a:lnSpc>
                <a:spcPct val="90000"/>
              </a:lnSpc>
              <a:defRPr sz="3600" b="0" baseline="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Content Placeholder 2"/>
          <p:cNvSpPr>
            <a:spLocks noGrp="1"/>
          </p:cNvSpPr>
          <p:nvPr>
            <p:ph idx="1"/>
          </p:nvPr>
        </p:nvSpPr>
        <p:spPr>
          <a:xfrm>
            <a:off x="4951414" y="685800"/>
            <a:ext cx="6400800" cy="5334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03F41C87-7AD9-4845-A077-840E4A0F3F06}" type="datetimeFigureOut">
              <a:rPr lang="en-US"/>
              <a:t>4/17/2018</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54498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04" y="1905000"/>
            <a:ext cx="3596607" cy="2667000"/>
          </a:xfrm>
        </p:spPr>
        <p:txBody>
          <a:bodyPr anchor="b">
            <a:normAutofit/>
          </a:bodyPr>
          <a:lstStyle>
            <a:lvl1pPr algn="l">
              <a:lnSpc>
                <a:spcPct val="90000"/>
              </a:lnSpc>
              <a:defRPr sz="3600" b="0" i="0" baseline="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4951414" y="685800"/>
            <a:ext cx="6400799" cy="5334000"/>
          </a:xfrm>
          <a:solidFill>
            <a:schemeClr val="bg2"/>
          </a:solidFill>
          <a:ln w="76200">
            <a:solidFill>
              <a:schemeClr val="tx1"/>
            </a:solidFill>
            <a:miter lim="800000"/>
          </a:ln>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p:txBody>
          <a:bodyPr/>
          <a:lstStyle/>
          <a:p>
            <a:fld id="{03F41C87-7AD9-4845-A077-840E4A0F3F06}" type="datetimeFigureOut">
              <a:rPr lang="en-US"/>
              <a:pPr/>
              <a:t>4/17/2018</a:t>
            </a:fld>
            <a:endParaRPr/>
          </a:p>
        </p:txBody>
      </p:sp>
      <p:sp>
        <p:nvSpPr>
          <p:cNvPr id="7" name="Slide Number Placeholder 6"/>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val="224917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3" y="381000"/>
            <a:ext cx="9144001" cy="1371600"/>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522413" y="1904999"/>
            <a:ext cx="9134391" cy="41148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Footer Placeholder 4"/>
          <p:cNvSpPr>
            <a:spLocks noGrp="1"/>
          </p:cNvSpPr>
          <p:nvPr>
            <p:ph type="ftr" sz="quarter" idx="3"/>
          </p:nvPr>
        </p:nvSpPr>
        <p:spPr>
          <a:xfrm>
            <a:off x="1522413" y="6400800"/>
            <a:ext cx="6553199" cy="276228"/>
          </a:xfrm>
          <a:prstGeom prst="rect">
            <a:avLst/>
          </a:prstGeom>
        </p:spPr>
        <p:txBody>
          <a:bodyPr vert="horz" lIns="91440" tIns="45720" rIns="91440" bIns="45720" rtlCol="0" anchor="ctr"/>
          <a:lstStyle>
            <a:lvl1pPr algn="l">
              <a:defRPr sz="1100">
                <a:solidFill>
                  <a:schemeClr val="tx1">
                    <a:tint val="75000"/>
                  </a:schemeClr>
                </a:solidFill>
              </a:defRPr>
            </a:lvl1pPr>
          </a:lstStyle>
          <a:p>
            <a:endParaRPr lang="en-US" dirty="0"/>
          </a:p>
        </p:txBody>
      </p:sp>
      <p:sp>
        <p:nvSpPr>
          <p:cNvPr id="4" name="Date Placeholder 3"/>
          <p:cNvSpPr>
            <a:spLocks noGrp="1"/>
          </p:cNvSpPr>
          <p:nvPr>
            <p:ph type="dt" sz="half" idx="2"/>
          </p:nvPr>
        </p:nvSpPr>
        <p:spPr>
          <a:xfrm>
            <a:off x="8226422" y="6400800"/>
            <a:ext cx="1449389" cy="276228"/>
          </a:xfrm>
          <a:prstGeom prst="rect">
            <a:avLst/>
          </a:prstGeom>
        </p:spPr>
        <p:txBody>
          <a:bodyPr vert="horz" lIns="91440" tIns="45720" rIns="91440" bIns="45720" rtlCol="0" anchor="ctr"/>
          <a:lstStyle>
            <a:lvl1pPr algn="r">
              <a:defRPr sz="1100">
                <a:solidFill>
                  <a:schemeClr val="tx1">
                    <a:tint val="75000"/>
                  </a:schemeClr>
                </a:solidFill>
              </a:defRPr>
            </a:lvl1pPr>
          </a:lstStyle>
          <a:p>
            <a:fld id="{03F41C87-7AD9-4845-A077-840E4A0F3F06}" type="datetimeFigureOut">
              <a:rPr lang="en-US" smtClean="0"/>
              <a:pPr/>
              <a:t>4/17/2018</a:t>
            </a:fld>
            <a:endParaRPr lang="en-US"/>
          </a:p>
        </p:txBody>
      </p:sp>
      <p:sp>
        <p:nvSpPr>
          <p:cNvPr id="6" name="Slide Number Placeholder 5"/>
          <p:cNvSpPr>
            <a:spLocks noGrp="1"/>
          </p:cNvSpPr>
          <p:nvPr>
            <p:ph type="sldNum" sz="quarter" idx="4"/>
          </p:nvPr>
        </p:nvSpPr>
        <p:spPr>
          <a:xfrm>
            <a:off x="9828211" y="6400800"/>
            <a:ext cx="838201" cy="276228"/>
          </a:xfrm>
          <a:prstGeom prst="rect">
            <a:avLst/>
          </a:prstGeom>
        </p:spPr>
        <p:txBody>
          <a:bodyPr vert="horz" lIns="91440" tIns="45720" rIns="91440" bIns="45720" rtlCol="0" anchor="ctr"/>
          <a:lstStyle>
            <a:lvl1pPr algn="r">
              <a:defRPr sz="1100">
                <a:solidFill>
                  <a:schemeClr val="tx1">
                    <a:tint val="75000"/>
                  </a:schemeClr>
                </a:solidFill>
              </a:defRPr>
            </a:lvl1pPr>
          </a:lstStyle>
          <a:p>
            <a:fld id="{2A013F82-EE5E-44EE-A61D-E31C6657F26F}" type="slidenum">
              <a:rPr lang="en-US" smtClean="0"/>
              <a:pPr/>
              <a:t>‹#›</a:t>
            </a:fld>
            <a:endParaRPr lang="en-US"/>
          </a:p>
        </p:txBody>
      </p:sp>
    </p:spTree>
    <p:extLst>
      <p:ext uri="{BB962C8B-B14F-4D97-AF65-F5344CB8AC3E}">
        <p14:creationId xmlns:p14="http://schemas.microsoft.com/office/powerpoint/2010/main" val="140305999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39"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Panther Run </a:t>
            </a:r>
            <a:r>
              <a:rPr lang="en-US" dirty="0" smtClean="0"/>
              <a:t> Biology </a:t>
            </a:r>
            <a:br>
              <a:rPr lang="en-US" dirty="0" smtClean="0"/>
            </a:br>
            <a:r>
              <a:rPr lang="en-US" dirty="0" smtClean="0"/>
              <a:t>EOC </a:t>
            </a:r>
            <a:r>
              <a:rPr lang="en-US" dirty="0" smtClean="0"/>
              <a:t>Review</a:t>
            </a:r>
            <a:endParaRPr lang="en-US" dirty="0"/>
          </a:p>
        </p:txBody>
      </p:sp>
      <p:sp>
        <p:nvSpPr>
          <p:cNvPr id="4" name="Subtitle 3"/>
          <p:cNvSpPr>
            <a:spLocks noGrp="1"/>
          </p:cNvSpPr>
          <p:nvPr>
            <p:ph type="subTitle" idx="1"/>
          </p:nvPr>
        </p:nvSpPr>
        <p:spPr/>
        <p:txBody>
          <a:bodyPr/>
          <a:lstStyle/>
          <a:p>
            <a:r>
              <a:rPr lang="it-IT" dirty="0" smtClean="0"/>
              <a:t>Day #2 ~ Mitosis, Meiosis, Genetics</a:t>
            </a:r>
            <a:endParaRPr lang="it-IT" dirty="0"/>
          </a:p>
        </p:txBody>
      </p:sp>
    </p:spTree>
    <p:extLst>
      <p:ext uri="{BB962C8B-B14F-4D97-AF65-F5344CB8AC3E}">
        <p14:creationId xmlns:p14="http://schemas.microsoft.com/office/powerpoint/2010/main" val="280892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0"/>
            <a:ext cx="9144001" cy="533400"/>
          </a:xfrm>
        </p:spPr>
        <p:txBody>
          <a:bodyPr>
            <a:normAutofit/>
          </a:bodyPr>
          <a:lstStyle/>
          <a:p>
            <a:r>
              <a:rPr lang="en-US" altLang="en-US" sz="3200" dirty="0"/>
              <a:t>Rosalind Franklin</a:t>
            </a:r>
          </a:p>
        </p:txBody>
      </p:sp>
      <p:sp>
        <p:nvSpPr>
          <p:cNvPr id="33795" name="Rectangle 3"/>
          <p:cNvSpPr>
            <a:spLocks noGrp="1" noChangeArrowheads="1"/>
          </p:cNvSpPr>
          <p:nvPr>
            <p:ph type="body" idx="1"/>
          </p:nvPr>
        </p:nvSpPr>
        <p:spPr>
          <a:xfrm>
            <a:off x="1065212" y="685800"/>
            <a:ext cx="8839200" cy="5091113"/>
          </a:xfrm>
        </p:spPr>
        <p:txBody>
          <a:bodyPr>
            <a:normAutofit/>
          </a:bodyPr>
          <a:lstStyle/>
          <a:p>
            <a:pPr>
              <a:buFontTx/>
              <a:buNone/>
            </a:pPr>
            <a:r>
              <a:rPr lang="en-US" altLang="en-US" sz="3200" dirty="0"/>
              <a:t>1953</a:t>
            </a:r>
          </a:p>
          <a:p>
            <a:r>
              <a:rPr lang="en-US" altLang="en-US" sz="3200" dirty="0"/>
              <a:t>Crystallized DNA and X-ray diffraction</a:t>
            </a:r>
          </a:p>
          <a:p>
            <a:pPr>
              <a:buFontTx/>
              <a:buNone/>
            </a:pPr>
            <a:endParaRPr lang="en-US" altLang="en-US" sz="3200" dirty="0"/>
          </a:p>
          <a:p>
            <a:endParaRPr lang="en-US" altLang="en-US" sz="3200" dirty="0"/>
          </a:p>
          <a:p>
            <a:endParaRPr lang="en-US" altLang="en-US" sz="3200" dirty="0"/>
          </a:p>
          <a:p>
            <a:r>
              <a:rPr lang="en-US" altLang="en-US" sz="3200" dirty="0"/>
              <a:t>From picture it was clear that DNA was in a helix</a:t>
            </a:r>
          </a:p>
          <a:p>
            <a:r>
              <a:rPr lang="en-US" altLang="en-US" sz="3200" dirty="0"/>
              <a:t>With symmetrically organized bases in center</a:t>
            </a:r>
          </a:p>
        </p:txBody>
      </p:sp>
      <p:pic>
        <p:nvPicPr>
          <p:cNvPr id="337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5556" y="1905000"/>
            <a:ext cx="2728912" cy="1844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535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76200"/>
            <a:ext cx="9144001" cy="533400"/>
          </a:xfrm>
        </p:spPr>
        <p:txBody>
          <a:bodyPr>
            <a:normAutofit/>
          </a:bodyPr>
          <a:lstStyle/>
          <a:p>
            <a:r>
              <a:rPr lang="en-US" altLang="en-US" sz="3200" dirty="0"/>
              <a:t>Watson and Crick</a:t>
            </a:r>
          </a:p>
        </p:txBody>
      </p:sp>
      <p:sp>
        <p:nvSpPr>
          <p:cNvPr id="30723" name="Rectangle 3"/>
          <p:cNvSpPr>
            <a:spLocks noGrp="1" noChangeArrowheads="1"/>
          </p:cNvSpPr>
          <p:nvPr>
            <p:ph type="body" idx="1"/>
          </p:nvPr>
        </p:nvSpPr>
        <p:spPr>
          <a:xfrm>
            <a:off x="989012" y="838200"/>
            <a:ext cx="10896600" cy="5715000"/>
          </a:xfrm>
        </p:spPr>
        <p:txBody>
          <a:bodyPr>
            <a:noAutofit/>
          </a:bodyPr>
          <a:lstStyle/>
          <a:p>
            <a:pPr>
              <a:buFontTx/>
              <a:buNone/>
            </a:pPr>
            <a:r>
              <a:rPr lang="en-US" altLang="en-US" sz="3200" dirty="0"/>
              <a:t>April 25</a:t>
            </a:r>
            <a:r>
              <a:rPr lang="en-US" altLang="en-US" sz="3200" baseline="30000" dirty="0"/>
              <a:t>th</a:t>
            </a:r>
            <a:r>
              <a:rPr lang="en-US" altLang="en-US" sz="3200" dirty="0"/>
              <a:t>, 1953</a:t>
            </a:r>
          </a:p>
          <a:p>
            <a:r>
              <a:rPr lang="en-US" altLang="en-US" sz="3200" dirty="0"/>
              <a:t>Seen Franklin’s picture:</a:t>
            </a:r>
          </a:p>
          <a:p>
            <a:pPr lvl="1"/>
            <a:r>
              <a:rPr lang="en-US" altLang="en-US" sz="3200" dirty="0"/>
              <a:t>Assumed Sugar-Phosphate backbone</a:t>
            </a:r>
          </a:p>
          <a:p>
            <a:r>
              <a:rPr lang="en-US" altLang="en-US" sz="3200" dirty="0"/>
              <a:t>Knew Chargaff’s rule:</a:t>
            </a:r>
          </a:p>
          <a:p>
            <a:pPr lvl="1"/>
            <a:r>
              <a:rPr lang="en-US" altLang="en-US" sz="3200" dirty="0"/>
              <a:t>A&amp;T, G&amp;C must </a:t>
            </a:r>
            <a:r>
              <a:rPr lang="en-US" altLang="en-US" sz="3200" dirty="0" smtClean="0"/>
              <a:t>covalently bind </a:t>
            </a:r>
            <a:r>
              <a:rPr lang="en-US" altLang="en-US" sz="3200" dirty="0"/>
              <a:t>each other</a:t>
            </a:r>
          </a:p>
          <a:p>
            <a:r>
              <a:rPr lang="en-US" altLang="en-US" sz="3200" dirty="0"/>
              <a:t>Determined turning radius of beta-Helix</a:t>
            </a:r>
          </a:p>
          <a:p>
            <a:r>
              <a:rPr lang="en-US" altLang="en-US" sz="3200" dirty="0"/>
              <a:t>Realized it must be two complementary strands because of base pairing</a:t>
            </a:r>
          </a:p>
          <a:p>
            <a:r>
              <a:rPr lang="en-US" altLang="en-US" sz="3200" dirty="0"/>
              <a:t>Determined it was a double Helix</a:t>
            </a:r>
          </a:p>
        </p:txBody>
      </p:sp>
    </p:spTree>
    <p:extLst>
      <p:ext uri="{BB962C8B-B14F-4D97-AF65-F5344CB8AC3E}">
        <p14:creationId xmlns:p14="http://schemas.microsoft.com/office/powerpoint/2010/main" val="507172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723">
                                            <p:txEl>
                                              <p:pRg st="2" end="2"/>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72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72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2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72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72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0" y="0"/>
            <a:ext cx="9144001" cy="431799"/>
          </a:xfrm>
        </p:spPr>
        <p:txBody>
          <a:bodyPr>
            <a:normAutofit fontScale="90000"/>
          </a:bodyPr>
          <a:lstStyle/>
          <a:p>
            <a:r>
              <a:rPr lang="en-US" altLang="en-US" sz="3200" dirty="0"/>
              <a:t>Watson and Crick</a:t>
            </a:r>
          </a:p>
        </p:txBody>
      </p:sp>
      <p:pic>
        <p:nvPicPr>
          <p:cNvPr id="389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3715" y="414832"/>
            <a:ext cx="5664201" cy="6443168"/>
          </a:xfrm>
          <a:prstGeom prst="rect">
            <a:avLst/>
          </a:prstGeom>
          <a:noFill/>
          <a:extLst>
            <a:ext uri="{909E8E84-426E-40DD-AFC4-6F175D3DCCD1}">
              <a14:hiddenFill xmlns:a14="http://schemas.microsoft.com/office/drawing/2010/main">
                <a:solidFill>
                  <a:srgbClr val="FFFFFF"/>
                </a:solidFill>
              </a14:hiddenFill>
            </a:ext>
          </a:extLst>
        </p:spPr>
      </p:pic>
      <p:sp>
        <p:nvSpPr>
          <p:cNvPr id="38917" name="Text Box 5"/>
          <p:cNvSpPr txBox="1">
            <a:spLocks noChangeArrowheads="1"/>
          </p:cNvSpPr>
          <p:nvPr/>
        </p:nvSpPr>
        <p:spPr bwMode="auto">
          <a:xfrm>
            <a:off x="8647916" y="2355850"/>
            <a:ext cx="170495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000"/>
              <a:t>James Watson</a:t>
            </a:r>
          </a:p>
          <a:p>
            <a:pPr algn="ctr"/>
            <a:r>
              <a:rPr lang="en-US" altLang="en-US" sz="2000"/>
              <a:t>American</a:t>
            </a:r>
          </a:p>
        </p:txBody>
      </p:sp>
      <p:sp>
        <p:nvSpPr>
          <p:cNvPr id="38918" name="Text Box 6"/>
          <p:cNvSpPr txBox="1">
            <a:spLocks noChangeArrowheads="1"/>
          </p:cNvSpPr>
          <p:nvPr/>
        </p:nvSpPr>
        <p:spPr bwMode="auto">
          <a:xfrm>
            <a:off x="1472147" y="4419600"/>
            <a:ext cx="151156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000" dirty="0"/>
              <a:t>Francis Crick</a:t>
            </a:r>
          </a:p>
          <a:p>
            <a:pPr algn="ctr"/>
            <a:r>
              <a:rPr lang="en-US" altLang="en-US" sz="2000" dirty="0"/>
              <a:t>English</a:t>
            </a:r>
          </a:p>
        </p:txBody>
      </p:sp>
    </p:spTree>
    <p:extLst>
      <p:ext uri="{BB962C8B-B14F-4D97-AF65-F5344CB8AC3E}">
        <p14:creationId xmlns:p14="http://schemas.microsoft.com/office/powerpoint/2010/main" val="1022019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0" y="0"/>
            <a:ext cx="9144001" cy="431799"/>
          </a:xfrm>
        </p:spPr>
        <p:txBody>
          <a:bodyPr>
            <a:normAutofit fontScale="90000"/>
          </a:bodyPr>
          <a:lstStyle/>
          <a:p>
            <a:r>
              <a:rPr lang="en-US" altLang="en-US" sz="3200" dirty="0" smtClean="0"/>
              <a:t>Hydrogen Bonds</a:t>
            </a:r>
            <a:endParaRPr lang="en-US" altLang="en-US" sz="3200" dirty="0"/>
          </a:p>
        </p:txBody>
      </p:sp>
      <p:pic>
        <p:nvPicPr>
          <p:cNvPr id="18434" name="Picture 2" descr="Image result for purines vs pyrimidi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9212" y="398474"/>
            <a:ext cx="6858000" cy="6476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074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0" y="0"/>
            <a:ext cx="9144001" cy="431799"/>
          </a:xfrm>
        </p:spPr>
        <p:txBody>
          <a:bodyPr>
            <a:normAutofit fontScale="90000"/>
          </a:bodyPr>
          <a:lstStyle/>
          <a:p>
            <a:r>
              <a:rPr lang="en-US" altLang="en-US" sz="3200" dirty="0" smtClean="0"/>
              <a:t>Histones &amp; Coils</a:t>
            </a:r>
            <a:endParaRPr lang="en-US" altLang="en-US" sz="3200" dirty="0"/>
          </a:p>
        </p:txBody>
      </p:sp>
      <p:pic>
        <p:nvPicPr>
          <p:cNvPr id="5" name="Content Placeholder 3"/>
          <p:cNvPicPr>
            <a:picLocks noGrp="1" noChangeAspect="1"/>
          </p:cNvPicPr>
          <p:nvPr>
            <p:ph sz="quarter" idx="1"/>
          </p:nvPr>
        </p:nvPicPr>
        <p:blipFill rotWithShape="1">
          <a:blip r:embed="rId2"/>
          <a:srcRect l="7122" t="6123" b="2042"/>
          <a:stretch/>
        </p:blipFill>
        <p:spPr>
          <a:xfrm>
            <a:off x="1370012" y="381000"/>
            <a:ext cx="9758786" cy="6432891"/>
          </a:xfrm>
          <a:prstGeom prst="rect">
            <a:avLst/>
          </a:prstGeom>
        </p:spPr>
      </p:pic>
    </p:spTree>
    <p:extLst>
      <p:ext uri="{BB962C8B-B14F-4D97-AF65-F5344CB8AC3E}">
        <p14:creationId xmlns:p14="http://schemas.microsoft.com/office/powerpoint/2010/main" val="374351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867"/>
            <a:ext cx="9144001" cy="533400"/>
          </a:xfrm>
        </p:spPr>
        <p:txBody>
          <a:bodyPr>
            <a:normAutofit fontScale="90000"/>
          </a:bodyPr>
          <a:lstStyle/>
          <a:p>
            <a:r>
              <a:rPr lang="en-US" sz="3200" dirty="0" smtClean="0"/>
              <a:t>DNA ~ Essential Functions</a:t>
            </a:r>
            <a:r>
              <a:rPr lang="en-US" dirty="0" smtClean="0"/>
              <a:t> </a:t>
            </a:r>
            <a:endParaRPr lang="en-US" dirty="0"/>
          </a:p>
        </p:txBody>
      </p:sp>
      <p:sp>
        <p:nvSpPr>
          <p:cNvPr id="3" name="Content Placeholder 2"/>
          <p:cNvSpPr>
            <a:spLocks noGrp="1"/>
          </p:cNvSpPr>
          <p:nvPr>
            <p:ph sz="quarter" idx="1"/>
          </p:nvPr>
        </p:nvSpPr>
        <p:spPr>
          <a:xfrm>
            <a:off x="836612" y="1066800"/>
            <a:ext cx="10972800" cy="5562600"/>
          </a:xfrm>
        </p:spPr>
        <p:txBody>
          <a:bodyPr>
            <a:noAutofit/>
          </a:bodyPr>
          <a:lstStyle/>
          <a:p>
            <a:r>
              <a:rPr lang="en-US" sz="3200" dirty="0" smtClean="0"/>
              <a:t>Genetic material inside a cell serves 4 essential functions:</a:t>
            </a:r>
          </a:p>
          <a:p>
            <a:pPr marL="688975" lvl="1" indent="-457200">
              <a:buFont typeface="+mj-lt"/>
              <a:buAutoNum type="arabicPeriod"/>
            </a:pPr>
            <a:r>
              <a:rPr lang="en-US" sz="3200" dirty="0" smtClean="0">
                <a:solidFill>
                  <a:schemeClr val="accent4">
                    <a:lumMod val="60000"/>
                    <a:lumOff val="40000"/>
                  </a:schemeClr>
                </a:solidFill>
              </a:rPr>
              <a:t>Stores</a:t>
            </a:r>
            <a:r>
              <a:rPr lang="en-US" sz="3200" dirty="0" smtClean="0"/>
              <a:t> enough genetic material to construct an entire organism</a:t>
            </a:r>
          </a:p>
          <a:p>
            <a:pPr marL="688975" lvl="1" indent="-457200">
              <a:buFont typeface="+mj-lt"/>
              <a:buAutoNum type="arabicPeriod"/>
            </a:pPr>
            <a:r>
              <a:rPr lang="en-US" sz="3200" dirty="0" smtClean="0">
                <a:solidFill>
                  <a:schemeClr val="accent4">
                    <a:lumMod val="60000"/>
                    <a:lumOff val="40000"/>
                  </a:schemeClr>
                </a:solidFill>
              </a:rPr>
              <a:t>Copies</a:t>
            </a:r>
            <a:r>
              <a:rPr lang="en-US" sz="3200" dirty="0" smtClean="0"/>
              <a:t> accurately</a:t>
            </a:r>
          </a:p>
          <a:p>
            <a:pPr marL="688975" lvl="1" indent="-457200">
              <a:buFont typeface="+mj-lt"/>
              <a:buAutoNum type="arabicPeriod"/>
            </a:pPr>
            <a:r>
              <a:rPr lang="en-US" sz="3200" dirty="0" smtClean="0"/>
              <a:t>Can </a:t>
            </a:r>
            <a:r>
              <a:rPr lang="en-US" sz="3200" dirty="0" smtClean="0">
                <a:solidFill>
                  <a:schemeClr val="accent4">
                    <a:lumMod val="60000"/>
                    <a:lumOff val="40000"/>
                  </a:schemeClr>
                </a:solidFill>
              </a:rPr>
              <a:t>pass</a:t>
            </a:r>
            <a:r>
              <a:rPr lang="en-US" sz="3200" dirty="0" smtClean="0"/>
              <a:t> from parent to offspring</a:t>
            </a:r>
          </a:p>
          <a:p>
            <a:pPr marL="688975" lvl="1" indent="-457200">
              <a:buFont typeface="+mj-lt"/>
              <a:buAutoNum type="arabicPeriod"/>
            </a:pPr>
            <a:r>
              <a:rPr lang="en-US" sz="3200" dirty="0" smtClean="0"/>
              <a:t>Accounts for the known </a:t>
            </a:r>
            <a:r>
              <a:rPr lang="en-US" sz="3200" dirty="0" smtClean="0">
                <a:solidFill>
                  <a:schemeClr val="accent4">
                    <a:lumMod val="60000"/>
                    <a:lumOff val="40000"/>
                  </a:schemeClr>
                </a:solidFill>
              </a:rPr>
              <a:t>variation</a:t>
            </a:r>
            <a:r>
              <a:rPr lang="en-US" sz="3200" dirty="0" smtClean="0"/>
              <a:t> within and among species</a:t>
            </a:r>
          </a:p>
          <a:p>
            <a:endParaRPr lang="en-US" sz="3200" dirty="0" smtClean="0">
              <a:solidFill>
                <a:schemeClr val="accent4">
                  <a:lumMod val="60000"/>
                  <a:lumOff val="40000"/>
                </a:schemeClr>
              </a:solidFill>
            </a:endParaRPr>
          </a:p>
          <a:p>
            <a:r>
              <a:rPr lang="en-US" sz="3200" dirty="0" smtClean="0">
                <a:solidFill>
                  <a:schemeClr val="accent4">
                    <a:lumMod val="60000"/>
                    <a:lumOff val="40000"/>
                  </a:schemeClr>
                </a:solidFill>
              </a:rPr>
              <a:t>Chromosomes</a:t>
            </a:r>
            <a:r>
              <a:rPr lang="en-US" sz="3200" dirty="0" smtClean="0"/>
              <a:t> ~ cellular structures that contain genetic material; contain both DNA itself and proteins</a:t>
            </a:r>
          </a:p>
        </p:txBody>
      </p:sp>
    </p:spTree>
    <p:extLst>
      <p:ext uri="{BB962C8B-B14F-4D97-AF65-F5344CB8AC3E}">
        <p14:creationId xmlns:p14="http://schemas.microsoft.com/office/powerpoint/2010/main" val="1475110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12" y="0"/>
            <a:ext cx="9144001" cy="533400"/>
          </a:xfrm>
        </p:spPr>
        <p:txBody>
          <a:bodyPr>
            <a:normAutofit/>
          </a:bodyPr>
          <a:lstStyle/>
          <a:p>
            <a:r>
              <a:rPr lang="en-US" sz="3200" dirty="0" smtClean="0"/>
              <a:t>Chromosomes vs. Chromatids</a:t>
            </a:r>
            <a:endParaRPr lang="en-US" sz="3200" dirty="0"/>
          </a:p>
        </p:txBody>
      </p:sp>
      <p:pic>
        <p:nvPicPr>
          <p:cNvPr id="20486" name="Picture 6" descr="Image result for chromosome chromatid chromatin"/>
          <p:cNvPicPr>
            <a:picLocks noChangeAspect="1" noChangeArrowheads="1"/>
          </p:cNvPicPr>
          <p:nvPr/>
        </p:nvPicPr>
        <p:blipFill rotWithShape="1">
          <a:blip r:embed="rId3">
            <a:extLst>
              <a:ext uri="{28A0092B-C50C-407E-A947-70E740481C1C}">
                <a14:useLocalDpi xmlns:a14="http://schemas.microsoft.com/office/drawing/2010/main" val="0"/>
              </a:ext>
            </a:extLst>
          </a:blip>
          <a:srcRect l="2448" t="2430" r="8385" b="12014"/>
          <a:stretch/>
        </p:blipFill>
        <p:spPr bwMode="auto">
          <a:xfrm>
            <a:off x="2284412" y="1295400"/>
            <a:ext cx="6858000" cy="4935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6824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1" cy="533400"/>
          </a:xfrm>
        </p:spPr>
        <p:txBody>
          <a:bodyPr>
            <a:normAutofit fontScale="90000"/>
          </a:bodyPr>
          <a:lstStyle/>
          <a:p>
            <a:r>
              <a:rPr lang="en-US" dirty="0" smtClean="0"/>
              <a:t>Karyotype</a:t>
            </a:r>
            <a:endParaRPr lang="en-US" dirty="0"/>
          </a:p>
        </p:txBody>
      </p:sp>
      <p:pic>
        <p:nvPicPr>
          <p:cNvPr id="4" name="Content Placeholder 3"/>
          <p:cNvPicPr>
            <a:picLocks noGrp="1" noChangeAspect="1"/>
          </p:cNvPicPr>
          <p:nvPr>
            <p:ph sz="quarter" idx="1"/>
          </p:nvPr>
        </p:nvPicPr>
        <p:blipFill>
          <a:blip r:embed="rId2"/>
          <a:stretch>
            <a:fillRect/>
          </a:stretch>
        </p:blipFill>
        <p:spPr>
          <a:xfrm>
            <a:off x="2665412" y="1432878"/>
            <a:ext cx="6096000" cy="5252304"/>
          </a:xfrm>
          <a:prstGeom prst="rect">
            <a:avLst/>
          </a:prstGeom>
        </p:spPr>
      </p:pic>
    </p:spTree>
    <p:extLst>
      <p:ext uri="{BB962C8B-B14F-4D97-AF65-F5344CB8AC3E}">
        <p14:creationId xmlns:p14="http://schemas.microsoft.com/office/powerpoint/2010/main" val="1573381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12" y="0"/>
            <a:ext cx="9144001" cy="533400"/>
          </a:xfrm>
        </p:spPr>
        <p:txBody>
          <a:bodyPr>
            <a:normAutofit/>
          </a:bodyPr>
          <a:lstStyle/>
          <a:p>
            <a:r>
              <a:rPr lang="en-US" sz="3200" dirty="0" smtClean="0"/>
              <a:t>DNA Replication</a:t>
            </a:r>
            <a:endParaRPr lang="en-US" sz="3200" dirty="0"/>
          </a:p>
        </p:txBody>
      </p:sp>
      <p:pic>
        <p:nvPicPr>
          <p:cNvPr id="20484" name="Picture 4" descr="http://1.bp.blogspot.com/-HnWuVcUYLPQ/VoH2Mb28dyI/AAAAAAAAAFU/3aRXILiYBzM/s1600/dna-replication-23-638.jpg"/>
          <p:cNvPicPr>
            <a:picLocks noChangeAspect="1" noChangeArrowheads="1"/>
          </p:cNvPicPr>
          <p:nvPr/>
        </p:nvPicPr>
        <p:blipFill rotWithShape="1">
          <a:blip r:embed="rId3">
            <a:extLst>
              <a:ext uri="{28A0092B-C50C-407E-A947-70E740481C1C}">
                <a14:useLocalDpi xmlns:a14="http://schemas.microsoft.com/office/drawing/2010/main" val="0"/>
              </a:ext>
            </a:extLst>
          </a:blip>
          <a:srcRect l="4546" t="10897" b="7975"/>
          <a:stretch/>
        </p:blipFill>
        <p:spPr bwMode="auto">
          <a:xfrm>
            <a:off x="1598612" y="990600"/>
            <a:ext cx="8610600" cy="5494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358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Mitosis ~ Cellular Division</a:t>
            </a:r>
            <a:endParaRPr lang="en-US" dirty="0"/>
          </a:p>
        </p:txBody>
      </p:sp>
      <p:sp>
        <p:nvSpPr>
          <p:cNvPr id="3" name="Text Placeholder 2"/>
          <p:cNvSpPr>
            <a:spLocks noGrp="1"/>
          </p:cNvSpPr>
          <p:nvPr>
            <p:ph type="body" idx="1"/>
          </p:nvPr>
        </p:nvSpPr>
        <p:spPr/>
        <p:txBody>
          <a:bodyPr/>
          <a:lstStyle/>
          <a:p>
            <a:endParaRPr lang="en-US"/>
          </a:p>
        </p:txBody>
      </p:sp>
      <p:pic>
        <p:nvPicPr>
          <p:cNvPr id="4" name="Picture 5" descr="mitosisheader"/>
          <p:cNvPicPr>
            <a:picLocks noChangeAspect="1" noChangeArrowheads="1"/>
          </p:cNvPicPr>
          <p:nvPr/>
        </p:nvPicPr>
        <p:blipFill rotWithShape="1">
          <a:blip r:embed="rId2">
            <a:extLst>
              <a:ext uri="{28A0092B-C50C-407E-A947-70E740481C1C}">
                <a14:useLocalDpi xmlns:a14="http://schemas.microsoft.com/office/drawing/2010/main" val="0"/>
              </a:ext>
            </a:extLst>
          </a:blip>
          <a:srcRect r="2075" b="2657"/>
          <a:stretch/>
        </p:blipFill>
        <p:spPr bwMode="auto">
          <a:xfrm>
            <a:off x="2894012" y="469901"/>
            <a:ext cx="5816515" cy="3428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816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DNA</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2169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12" y="0"/>
            <a:ext cx="9144001" cy="533400"/>
          </a:xfrm>
        </p:spPr>
        <p:txBody>
          <a:bodyPr>
            <a:normAutofit/>
          </a:bodyPr>
          <a:lstStyle/>
          <a:p>
            <a:r>
              <a:rPr lang="en-US" sz="3200" dirty="0" smtClean="0"/>
              <a:t>Binary Fission</a:t>
            </a:r>
            <a:endParaRPr lang="en-US" sz="3200" dirty="0"/>
          </a:p>
        </p:txBody>
      </p:sp>
      <p:pic>
        <p:nvPicPr>
          <p:cNvPr id="3" name="Picture 2" descr="Topic 9 The Cell Cycle &amp; Cancer 1.Prokaryotic ReproductionProkaryotic Reproduction 2.Eukaryotic Chromosome StructureEukaryotic Chromosome Structure 3.Cell. - ppt download - Google Chrome"/>
          <p:cNvPicPr>
            <a:picLocks noChangeAspect="1"/>
          </p:cNvPicPr>
          <p:nvPr/>
        </p:nvPicPr>
        <p:blipFill rotWithShape="1">
          <a:blip r:embed="rId3">
            <a:extLst>
              <a:ext uri="{28A0092B-C50C-407E-A947-70E740481C1C}">
                <a14:useLocalDpi xmlns:a14="http://schemas.microsoft.com/office/drawing/2010/main" val="0"/>
              </a:ext>
            </a:extLst>
          </a:blip>
          <a:srcRect l="30620" t="20201" r="28744" b="30515"/>
          <a:stretch/>
        </p:blipFill>
        <p:spPr>
          <a:xfrm>
            <a:off x="1598612" y="558799"/>
            <a:ext cx="9448800" cy="6250743"/>
          </a:xfrm>
          <a:prstGeom prst="rect">
            <a:avLst/>
          </a:prstGeom>
        </p:spPr>
      </p:pic>
    </p:spTree>
    <p:extLst>
      <p:ext uri="{BB962C8B-B14F-4D97-AF65-F5344CB8AC3E}">
        <p14:creationId xmlns:p14="http://schemas.microsoft.com/office/powerpoint/2010/main" val="299669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1" cy="533400"/>
          </a:xfrm>
        </p:spPr>
        <p:txBody>
          <a:bodyPr>
            <a:normAutofit/>
          </a:bodyPr>
          <a:lstStyle/>
          <a:p>
            <a:r>
              <a:rPr lang="en-US" sz="3200" dirty="0" smtClean="0"/>
              <a:t>Cell Cycle</a:t>
            </a:r>
            <a:endParaRPr lang="en-US" sz="3200" dirty="0"/>
          </a:p>
        </p:txBody>
      </p:sp>
      <p:pic>
        <p:nvPicPr>
          <p:cNvPr id="6" name="Content Placeholder 5"/>
          <p:cNvPicPr>
            <a:picLocks noGrp="1" noChangeAspect="1"/>
          </p:cNvPicPr>
          <p:nvPr>
            <p:ph sz="quarter" idx="1"/>
          </p:nvPr>
        </p:nvPicPr>
        <p:blipFill>
          <a:blip r:embed="rId2"/>
          <a:stretch>
            <a:fillRect/>
          </a:stretch>
        </p:blipFill>
        <p:spPr>
          <a:xfrm>
            <a:off x="2460726" y="954331"/>
            <a:ext cx="7367485" cy="5519495"/>
          </a:xfrm>
          <a:prstGeom prst="rect">
            <a:avLst/>
          </a:prstGeom>
        </p:spPr>
      </p:pic>
    </p:spTree>
    <p:extLst>
      <p:ext uri="{BB962C8B-B14F-4D97-AF65-F5344CB8AC3E}">
        <p14:creationId xmlns:p14="http://schemas.microsoft.com/office/powerpoint/2010/main" val="4027214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Content Placeholder 2"/>
          <p:cNvSpPr>
            <a:spLocks noGrp="1"/>
          </p:cNvSpPr>
          <p:nvPr>
            <p:ph idx="1"/>
          </p:nvPr>
        </p:nvSpPr>
        <p:spPr>
          <a:xfrm>
            <a:off x="760412" y="685800"/>
            <a:ext cx="11277600" cy="6172200"/>
          </a:xfrm>
        </p:spPr>
        <p:txBody>
          <a:bodyPr>
            <a:noAutofit/>
          </a:bodyPr>
          <a:lstStyle/>
          <a:p>
            <a:r>
              <a:rPr lang="en-US" sz="3200" b="1" u="sng" dirty="0" smtClean="0">
                <a:solidFill>
                  <a:schemeClr val="accent4">
                    <a:lumMod val="60000"/>
                    <a:lumOff val="40000"/>
                  </a:schemeClr>
                </a:solidFill>
              </a:rPr>
              <a:t>Mitosis</a:t>
            </a:r>
            <a:r>
              <a:rPr lang="en-US" sz="3200" dirty="0" smtClean="0"/>
              <a:t> ~ division of sister chromatids 	 </a:t>
            </a:r>
          </a:p>
          <a:p>
            <a:pPr marL="1600200" indent="0">
              <a:buNone/>
            </a:pPr>
            <a:r>
              <a:rPr lang="en-US" sz="3200" dirty="0" smtClean="0"/>
              <a:t>~ yields two genetically identical nuclei</a:t>
            </a:r>
          </a:p>
          <a:p>
            <a:pPr marL="1600200" lvl="4" indent="0">
              <a:buNone/>
            </a:pPr>
            <a:r>
              <a:rPr lang="en-US" sz="3200" dirty="0" smtClean="0"/>
              <a:t>~ after we copy the DNA, </a:t>
            </a:r>
          </a:p>
          <a:p>
            <a:pPr marL="1600200" lvl="4" indent="0">
              <a:buNone/>
            </a:pPr>
            <a:r>
              <a:rPr lang="en-US" sz="3200" dirty="0" smtClean="0"/>
              <a:t>~ we must split the copies so each cell gets its own copy!</a:t>
            </a:r>
          </a:p>
          <a:p>
            <a:r>
              <a:rPr lang="en-US" sz="3200" b="1" u="sng" dirty="0" smtClean="0">
                <a:solidFill>
                  <a:schemeClr val="accent4">
                    <a:lumMod val="60000"/>
                    <a:lumOff val="40000"/>
                  </a:schemeClr>
                </a:solidFill>
              </a:rPr>
              <a:t>4 steps of Mitosis</a:t>
            </a:r>
          </a:p>
          <a:p>
            <a:pPr lvl="1"/>
            <a:r>
              <a:rPr lang="en-US" sz="3200" dirty="0" smtClean="0">
                <a:solidFill>
                  <a:srgbClr val="92D050"/>
                </a:solidFill>
              </a:rPr>
              <a:t>Prophase</a:t>
            </a:r>
          </a:p>
          <a:p>
            <a:pPr lvl="1"/>
            <a:r>
              <a:rPr lang="en-US" sz="3200" dirty="0" smtClean="0">
                <a:solidFill>
                  <a:srgbClr val="92D050"/>
                </a:solidFill>
              </a:rPr>
              <a:t>Metaphase</a:t>
            </a:r>
          </a:p>
          <a:p>
            <a:pPr lvl="1"/>
            <a:r>
              <a:rPr lang="en-US" sz="3200" dirty="0" smtClean="0">
                <a:solidFill>
                  <a:srgbClr val="92D050"/>
                </a:solidFill>
              </a:rPr>
              <a:t>Anaphase</a:t>
            </a:r>
          </a:p>
          <a:p>
            <a:pPr lvl="1"/>
            <a:r>
              <a:rPr lang="en-US" sz="3200" dirty="0" smtClean="0">
                <a:solidFill>
                  <a:srgbClr val="92D050"/>
                </a:solidFill>
              </a:rPr>
              <a:t>Telophase</a:t>
            </a:r>
          </a:p>
        </p:txBody>
      </p:sp>
      <p:sp>
        <p:nvSpPr>
          <p:cNvPr id="2" name="Title 1"/>
          <p:cNvSpPr>
            <a:spLocks noGrp="1"/>
          </p:cNvSpPr>
          <p:nvPr>
            <p:ph type="title"/>
          </p:nvPr>
        </p:nvSpPr>
        <p:spPr>
          <a:xfrm>
            <a:off x="0" y="25400"/>
            <a:ext cx="9144001" cy="609600"/>
          </a:xfrm>
        </p:spPr>
        <p:txBody>
          <a:bodyPr/>
          <a:lstStyle/>
          <a:p>
            <a:pPr>
              <a:defRPr/>
            </a:pPr>
            <a:r>
              <a:rPr lang="en-US" dirty="0" smtClean="0"/>
              <a:t>Mitosis</a:t>
            </a:r>
            <a:endParaRPr lang="en-US" dirty="0"/>
          </a:p>
        </p:txBody>
      </p:sp>
    </p:spTree>
    <p:extLst>
      <p:ext uri="{BB962C8B-B14F-4D97-AF65-F5344CB8AC3E}">
        <p14:creationId xmlns:p14="http://schemas.microsoft.com/office/powerpoint/2010/main" val="3057833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3012" y="838200"/>
            <a:ext cx="6934200" cy="5073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7176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23812" y="0"/>
            <a:ext cx="9144001" cy="460375"/>
          </a:xfrm>
        </p:spPr>
        <p:txBody>
          <a:bodyPr>
            <a:normAutofit fontScale="90000"/>
          </a:bodyPr>
          <a:lstStyle/>
          <a:p>
            <a:r>
              <a:rPr lang="en-US" altLang="en-US" sz="3200" dirty="0"/>
              <a:t>Late Interphase</a:t>
            </a:r>
          </a:p>
        </p:txBody>
      </p:sp>
      <p:pic>
        <p:nvPicPr>
          <p:cNvPr id="34821" name="Picture 5" descr="05_04"/>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5730" t="2996" r="14607" b="-62"/>
          <a:stretch/>
        </p:blipFill>
        <p:spPr>
          <a:xfrm>
            <a:off x="2817812" y="838200"/>
            <a:ext cx="5334000" cy="5574173"/>
          </a:xfrm>
          <a:solidFill>
            <a:schemeClr val="bg1"/>
          </a:solidFill>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21284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5345" y="0"/>
            <a:ext cx="9144001" cy="533400"/>
          </a:xfrm>
        </p:spPr>
        <p:txBody>
          <a:bodyPr>
            <a:normAutofit/>
          </a:bodyPr>
          <a:lstStyle/>
          <a:p>
            <a:r>
              <a:rPr lang="en-US" altLang="en-US" sz="3200" dirty="0" smtClean="0"/>
              <a:t>Prophase</a:t>
            </a:r>
            <a:endParaRPr lang="en-US" altLang="en-US" sz="3200" dirty="0"/>
          </a:p>
        </p:txBody>
      </p:sp>
      <p:pic>
        <p:nvPicPr>
          <p:cNvPr id="38917" name="Picture 5" descr="05_05b"/>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6154"/>
          <a:stretch>
            <a:fillRect/>
          </a:stretch>
        </p:blipFill>
        <p:spPr>
          <a:xfrm>
            <a:off x="7903187" y="1202267"/>
            <a:ext cx="4273995" cy="531667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5" descr="05_05a"/>
          <p:cNvPicPr>
            <a:picLocks noChangeAspect="1" noChangeArrowheads="1"/>
          </p:cNvPicPr>
          <p:nvPr/>
        </p:nvPicPr>
        <p:blipFill rotWithShape="1">
          <a:blip r:embed="rId4">
            <a:extLst>
              <a:ext uri="{28A0092B-C50C-407E-A947-70E740481C1C}">
                <a14:useLocalDpi xmlns:a14="http://schemas.microsoft.com/office/drawing/2010/main" val="0"/>
              </a:ext>
            </a:extLst>
          </a:blip>
          <a:srcRect b="6350"/>
          <a:stretch/>
        </p:blipFill>
        <p:spPr>
          <a:xfrm>
            <a:off x="15345" y="1202267"/>
            <a:ext cx="4527238" cy="5181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Content Placeholder 2"/>
          <p:cNvSpPr txBox="1">
            <a:spLocks/>
          </p:cNvSpPr>
          <p:nvPr/>
        </p:nvSpPr>
        <p:spPr>
          <a:xfrm>
            <a:off x="4646612" y="1143000"/>
            <a:ext cx="3266629" cy="5638800"/>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n-US" sz="3200" dirty="0" smtClean="0">
                <a:solidFill>
                  <a:schemeClr val="tx2">
                    <a:lumMod val="90000"/>
                  </a:schemeClr>
                </a:solidFill>
              </a:rPr>
              <a:t>DNA condenses into chromosomes</a:t>
            </a:r>
          </a:p>
          <a:p>
            <a:r>
              <a:rPr lang="en-US" sz="3200" dirty="0" smtClean="0">
                <a:solidFill>
                  <a:schemeClr val="tx2">
                    <a:lumMod val="90000"/>
                  </a:schemeClr>
                </a:solidFill>
              </a:rPr>
              <a:t>Centrioles migrate to opposite sides</a:t>
            </a:r>
          </a:p>
          <a:p>
            <a:r>
              <a:rPr lang="en-US" sz="3200" dirty="0" smtClean="0">
                <a:solidFill>
                  <a:schemeClr val="tx2">
                    <a:lumMod val="90000"/>
                  </a:schemeClr>
                </a:solidFill>
              </a:rPr>
              <a:t>Spindle begins to form</a:t>
            </a:r>
          </a:p>
          <a:p>
            <a:r>
              <a:rPr lang="en-US" sz="3200" dirty="0">
                <a:solidFill>
                  <a:schemeClr val="tx2">
                    <a:lumMod val="90000"/>
                  </a:schemeClr>
                </a:solidFill>
              </a:rPr>
              <a:t>Nucleus and Nucleolus break </a:t>
            </a:r>
            <a:r>
              <a:rPr lang="en-US" sz="3200" dirty="0" smtClean="0">
                <a:solidFill>
                  <a:schemeClr val="tx2">
                    <a:lumMod val="90000"/>
                  </a:schemeClr>
                </a:solidFill>
              </a:rPr>
              <a:t>down</a:t>
            </a:r>
            <a:endParaRPr lang="en-US" sz="3200" dirty="0">
              <a:solidFill>
                <a:schemeClr val="tx2">
                  <a:lumMod val="90000"/>
                </a:schemeClr>
              </a:solidFill>
            </a:endParaRPr>
          </a:p>
        </p:txBody>
      </p:sp>
    </p:spTree>
    <p:extLst>
      <p:ext uri="{BB962C8B-B14F-4D97-AF65-F5344CB8AC3E}">
        <p14:creationId xmlns:p14="http://schemas.microsoft.com/office/powerpoint/2010/main" val="2671148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9212" y="838200"/>
            <a:ext cx="7010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9533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0" y="8467"/>
            <a:ext cx="9144001" cy="533400"/>
          </a:xfrm>
        </p:spPr>
        <p:txBody>
          <a:bodyPr>
            <a:normAutofit/>
          </a:bodyPr>
          <a:lstStyle/>
          <a:p>
            <a:r>
              <a:rPr lang="en-US" altLang="en-US" sz="3200" dirty="0"/>
              <a:t>Metaphase</a:t>
            </a:r>
          </a:p>
        </p:txBody>
      </p:sp>
      <p:pic>
        <p:nvPicPr>
          <p:cNvPr id="40965" name="Picture 5" descr="05_05c"/>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4034"/>
          <a:stretch/>
        </p:blipFill>
        <p:spPr>
          <a:xfrm>
            <a:off x="1598612" y="516467"/>
            <a:ext cx="4114800" cy="635332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ounded Rectangle 1"/>
          <p:cNvSpPr/>
          <p:nvPr/>
        </p:nvSpPr>
        <p:spPr>
          <a:xfrm>
            <a:off x="2885545" y="6703841"/>
            <a:ext cx="1676400" cy="16595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a:xfrm>
            <a:off x="5942012" y="2362200"/>
            <a:ext cx="5943600" cy="1524000"/>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n-US" sz="3200" dirty="0">
                <a:solidFill>
                  <a:schemeClr val="tx2">
                    <a:lumMod val="90000"/>
                  </a:schemeClr>
                </a:solidFill>
              </a:rPr>
              <a:t>Spindle microtubules push and pull chromosomes to align them down the center of the cell</a:t>
            </a:r>
          </a:p>
        </p:txBody>
      </p:sp>
    </p:spTree>
    <p:extLst>
      <p:ext uri="{BB962C8B-B14F-4D97-AF65-F5344CB8AC3E}">
        <p14:creationId xmlns:p14="http://schemas.microsoft.com/office/powerpoint/2010/main" val="1089250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7812" y="990600"/>
            <a:ext cx="64770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5607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0" y="0"/>
            <a:ext cx="9144001" cy="533399"/>
          </a:xfrm>
        </p:spPr>
        <p:txBody>
          <a:bodyPr>
            <a:normAutofit/>
          </a:bodyPr>
          <a:lstStyle/>
          <a:p>
            <a:r>
              <a:rPr lang="en-US" altLang="en-US" sz="3200" dirty="0"/>
              <a:t>Anaphase</a:t>
            </a:r>
          </a:p>
        </p:txBody>
      </p:sp>
      <p:pic>
        <p:nvPicPr>
          <p:cNvPr id="43013" name="Picture 5" descr="05_05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6207"/>
          <a:stretch>
            <a:fillRect/>
          </a:stretch>
        </p:blipFill>
        <p:spPr>
          <a:xfrm>
            <a:off x="6551612" y="33867"/>
            <a:ext cx="4868863" cy="681554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Content Placeholder 2"/>
          <p:cNvSpPr txBox="1">
            <a:spLocks/>
          </p:cNvSpPr>
          <p:nvPr/>
        </p:nvSpPr>
        <p:spPr>
          <a:xfrm>
            <a:off x="1598612" y="1600200"/>
            <a:ext cx="4572000" cy="4114800"/>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n-US" sz="3200" dirty="0">
                <a:solidFill>
                  <a:schemeClr val="tx2">
                    <a:lumMod val="90000"/>
                  </a:schemeClr>
                </a:solidFill>
              </a:rPr>
              <a:t>Sister chromatids are pulled apart and centromere is broken</a:t>
            </a:r>
          </a:p>
          <a:p>
            <a:r>
              <a:rPr lang="en-US" sz="3200" dirty="0">
                <a:solidFill>
                  <a:schemeClr val="tx2">
                    <a:lumMod val="90000"/>
                  </a:schemeClr>
                </a:solidFill>
              </a:rPr>
              <a:t>Unattached fibers lengthen to stretch cell</a:t>
            </a:r>
          </a:p>
        </p:txBody>
      </p:sp>
    </p:spTree>
    <p:extLst>
      <p:ext uri="{BB962C8B-B14F-4D97-AF65-F5344CB8AC3E}">
        <p14:creationId xmlns:p14="http://schemas.microsoft.com/office/powerpoint/2010/main" val="403104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8709" y="76200"/>
            <a:ext cx="9144001" cy="533400"/>
          </a:xfrm>
        </p:spPr>
        <p:txBody>
          <a:bodyPr>
            <a:normAutofit/>
          </a:bodyPr>
          <a:lstStyle/>
          <a:p>
            <a:r>
              <a:rPr lang="en-US" altLang="en-US" sz="3200" dirty="0" smtClean="0"/>
              <a:t>What is DNA?</a:t>
            </a:r>
            <a:endParaRPr lang="en-US" altLang="en-US" sz="3200" dirty="0"/>
          </a:p>
        </p:txBody>
      </p:sp>
      <p:sp>
        <p:nvSpPr>
          <p:cNvPr id="4099" name="Rectangle 3"/>
          <p:cNvSpPr>
            <a:spLocks noGrp="1" noChangeArrowheads="1"/>
          </p:cNvSpPr>
          <p:nvPr>
            <p:ph type="body" idx="1"/>
          </p:nvPr>
        </p:nvSpPr>
        <p:spPr>
          <a:xfrm>
            <a:off x="608012" y="1046205"/>
            <a:ext cx="6629399" cy="5029200"/>
          </a:xfrm>
        </p:spPr>
        <p:txBody>
          <a:bodyPr>
            <a:noAutofit/>
          </a:bodyPr>
          <a:lstStyle/>
          <a:p>
            <a:pPr>
              <a:buFontTx/>
              <a:buNone/>
            </a:pPr>
            <a:r>
              <a:rPr lang="en-US" altLang="en-US" sz="3200" u="sng" dirty="0"/>
              <a:t>We know</a:t>
            </a:r>
            <a:r>
              <a:rPr lang="en-US" altLang="en-US" sz="3200" dirty="0"/>
              <a:t>:</a:t>
            </a:r>
          </a:p>
          <a:p>
            <a:r>
              <a:rPr lang="en-US" altLang="en-US" sz="3200" dirty="0">
                <a:solidFill>
                  <a:schemeClr val="accent4">
                    <a:lumMod val="60000"/>
                    <a:lumOff val="40000"/>
                  </a:schemeClr>
                </a:solidFill>
              </a:rPr>
              <a:t>DNA</a:t>
            </a:r>
            <a:r>
              <a:rPr lang="en-US" altLang="en-US" sz="3200" dirty="0"/>
              <a:t> is the hereditary material</a:t>
            </a:r>
          </a:p>
          <a:p>
            <a:r>
              <a:rPr lang="en-US" altLang="en-US" sz="3200" dirty="0">
                <a:solidFill>
                  <a:schemeClr val="accent4">
                    <a:lumMod val="60000"/>
                    <a:lumOff val="40000"/>
                  </a:schemeClr>
                </a:solidFill>
              </a:rPr>
              <a:t>DNA</a:t>
            </a:r>
            <a:r>
              <a:rPr lang="en-US" altLang="en-US" sz="3200" dirty="0"/>
              <a:t> has a double helix structure</a:t>
            </a:r>
          </a:p>
          <a:p>
            <a:pPr lvl="1"/>
            <a:r>
              <a:rPr lang="en-US" altLang="en-US" sz="3200" dirty="0"/>
              <a:t>Made of four bases; A,T,C,G</a:t>
            </a:r>
          </a:p>
          <a:p>
            <a:pPr lvl="1"/>
            <a:r>
              <a:rPr lang="en-US" altLang="en-US" sz="3200" dirty="0"/>
              <a:t>Sugar-Phosphate backbone</a:t>
            </a:r>
          </a:p>
          <a:p>
            <a:r>
              <a:rPr lang="en-US" altLang="en-US" sz="3200" dirty="0">
                <a:solidFill>
                  <a:schemeClr val="accent4">
                    <a:lumMod val="60000"/>
                    <a:lumOff val="40000"/>
                  </a:schemeClr>
                </a:solidFill>
              </a:rPr>
              <a:t>DNA</a:t>
            </a:r>
            <a:r>
              <a:rPr lang="en-US" altLang="en-US" sz="3200" dirty="0"/>
              <a:t> replication is </a:t>
            </a:r>
            <a:r>
              <a:rPr lang="en-US" altLang="en-US" sz="3200" dirty="0" smtClean="0"/>
              <a:t>semi-conservative</a:t>
            </a:r>
            <a:endParaRPr lang="en-US" altLang="en-US" sz="3200" dirty="0"/>
          </a:p>
        </p:txBody>
      </p:sp>
      <p:pic>
        <p:nvPicPr>
          <p:cNvPr id="6"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28112" t="63508" r="31084" b="4062"/>
          <a:stretch/>
        </p:blipFill>
        <p:spPr bwMode="auto">
          <a:xfrm>
            <a:off x="8456612" y="228600"/>
            <a:ext cx="2971800" cy="2113349"/>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Related image"/>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70862" y="2895600"/>
            <a:ext cx="3724275" cy="3886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485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0" y="16933"/>
            <a:ext cx="9144001" cy="533400"/>
          </a:xfrm>
        </p:spPr>
        <p:txBody>
          <a:bodyPr>
            <a:normAutofit/>
          </a:bodyPr>
          <a:lstStyle/>
          <a:p>
            <a:r>
              <a:rPr lang="en-US" altLang="en-US" sz="3200" dirty="0"/>
              <a:t>Telophase</a:t>
            </a:r>
          </a:p>
        </p:txBody>
      </p:sp>
      <p:pic>
        <p:nvPicPr>
          <p:cNvPr id="45061" name="Picture 5" descr="05_05e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6192"/>
          <a:stretch>
            <a:fillRect/>
          </a:stretch>
        </p:blipFill>
        <p:spPr>
          <a:xfrm>
            <a:off x="1217612" y="550333"/>
            <a:ext cx="4038600" cy="634793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a:xfrm>
            <a:off x="5942012" y="1981200"/>
            <a:ext cx="5483224" cy="1569660"/>
          </a:xfrm>
          <a:prstGeom prst="rect">
            <a:avLst/>
          </a:prstGeom>
        </p:spPr>
        <p:txBody>
          <a:bodyPr wrap="square">
            <a:spAutoFit/>
          </a:bodyPr>
          <a:lstStyle/>
          <a:p>
            <a:pPr marL="457200" indent="-457200">
              <a:buFont typeface="Arial" panose="020B0604020202020204" pitchFamily="34" charset="0"/>
              <a:buChar char="•"/>
            </a:pPr>
            <a:r>
              <a:rPr lang="en-US" sz="3200" dirty="0">
                <a:solidFill>
                  <a:schemeClr val="tx2">
                    <a:lumMod val="90000"/>
                  </a:schemeClr>
                </a:solidFill>
              </a:rPr>
              <a:t>Nucleus and nucleolus re-form</a:t>
            </a:r>
          </a:p>
          <a:p>
            <a:pPr marL="457200" indent="-457200">
              <a:buFont typeface="Arial" panose="020B0604020202020204" pitchFamily="34" charset="0"/>
              <a:buChar char="•"/>
            </a:pPr>
            <a:r>
              <a:rPr lang="en-US" sz="3200" dirty="0">
                <a:solidFill>
                  <a:schemeClr val="tx2">
                    <a:lumMod val="90000"/>
                  </a:schemeClr>
                </a:solidFill>
              </a:rPr>
              <a:t>Chromosomes unwind</a:t>
            </a:r>
          </a:p>
        </p:txBody>
      </p:sp>
    </p:spTree>
    <p:extLst>
      <p:ext uri="{BB962C8B-B14F-4D97-AF65-F5344CB8AC3E}">
        <p14:creationId xmlns:p14="http://schemas.microsoft.com/office/powerpoint/2010/main" val="79509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32279" y="0"/>
            <a:ext cx="9144001" cy="533400"/>
          </a:xfrm>
        </p:spPr>
        <p:txBody>
          <a:bodyPr>
            <a:normAutofit/>
          </a:bodyPr>
          <a:lstStyle/>
          <a:p>
            <a:r>
              <a:rPr lang="en-US" altLang="en-US" sz="3200" dirty="0" smtClean="0"/>
              <a:t>Cytokinesis</a:t>
            </a:r>
            <a:endParaRPr lang="en-US" altLang="en-US" sz="3200" dirty="0"/>
          </a:p>
        </p:txBody>
      </p:sp>
      <p:pic>
        <p:nvPicPr>
          <p:cNvPr id="53253" name="Picture 5" descr="05_08"/>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6373" t="2992" r="25275"/>
          <a:stretch/>
        </p:blipFill>
        <p:spPr>
          <a:xfrm>
            <a:off x="7313612" y="79950"/>
            <a:ext cx="4495800" cy="67649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Content Placeholder 2"/>
          <p:cNvSpPr txBox="1">
            <a:spLocks/>
          </p:cNvSpPr>
          <p:nvPr/>
        </p:nvSpPr>
        <p:spPr>
          <a:xfrm>
            <a:off x="531812" y="1143000"/>
            <a:ext cx="6477000" cy="5334000"/>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n-US" sz="3200" dirty="0" smtClean="0">
                <a:solidFill>
                  <a:schemeClr val="accent4">
                    <a:lumMod val="60000"/>
                    <a:lumOff val="40000"/>
                  </a:schemeClr>
                </a:solidFill>
              </a:rPr>
              <a:t>Cytokinesis</a:t>
            </a:r>
            <a:r>
              <a:rPr lang="en-US" sz="3200" dirty="0">
                <a:solidFill>
                  <a:schemeClr val="tx2">
                    <a:lumMod val="90000"/>
                  </a:schemeClr>
                </a:solidFill>
              </a:rPr>
              <a:t> </a:t>
            </a:r>
            <a:r>
              <a:rPr lang="en-US" sz="3200" dirty="0" smtClean="0">
                <a:solidFill>
                  <a:schemeClr val="tx2">
                    <a:lumMod val="90000"/>
                  </a:schemeClr>
                </a:solidFill>
              </a:rPr>
              <a:t>~ </a:t>
            </a:r>
            <a:r>
              <a:rPr lang="en-US" sz="3200" dirty="0">
                <a:solidFill>
                  <a:schemeClr val="tx2">
                    <a:lumMod val="90000"/>
                  </a:schemeClr>
                </a:solidFill>
              </a:rPr>
              <a:t>yields 2 daughter cells</a:t>
            </a:r>
          </a:p>
          <a:p>
            <a:r>
              <a:rPr lang="en-US" sz="3200" dirty="0">
                <a:solidFill>
                  <a:schemeClr val="tx2">
                    <a:lumMod val="90000"/>
                  </a:schemeClr>
                </a:solidFill>
              </a:rPr>
              <a:t>Slightly different in plants </a:t>
            </a:r>
            <a:r>
              <a:rPr lang="en-US" sz="3200" dirty="0" smtClean="0">
                <a:solidFill>
                  <a:schemeClr val="tx2">
                    <a:lumMod val="90000"/>
                  </a:schemeClr>
                </a:solidFill>
              </a:rPr>
              <a:t>&amp; </a:t>
            </a:r>
            <a:r>
              <a:rPr lang="en-US" sz="3200" dirty="0">
                <a:solidFill>
                  <a:schemeClr val="tx2">
                    <a:lumMod val="90000"/>
                  </a:schemeClr>
                </a:solidFill>
              </a:rPr>
              <a:t>animals</a:t>
            </a:r>
          </a:p>
          <a:p>
            <a:pPr lvl="1"/>
            <a:r>
              <a:rPr lang="en-US" sz="3200" dirty="0">
                <a:solidFill>
                  <a:schemeClr val="accent4">
                    <a:lumMod val="60000"/>
                    <a:lumOff val="40000"/>
                  </a:schemeClr>
                </a:solidFill>
              </a:rPr>
              <a:t>Animal cells </a:t>
            </a:r>
            <a:r>
              <a:rPr lang="en-US" sz="3200" dirty="0">
                <a:solidFill>
                  <a:schemeClr val="tx2">
                    <a:lumMod val="90000"/>
                  </a:schemeClr>
                </a:solidFill>
              </a:rPr>
              <a:t>simply pinch in to create a cleavage furrow</a:t>
            </a:r>
          </a:p>
          <a:p>
            <a:pPr lvl="1"/>
            <a:r>
              <a:rPr lang="en-US" sz="3200" dirty="0">
                <a:solidFill>
                  <a:schemeClr val="accent4">
                    <a:lumMod val="60000"/>
                    <a:lumOff val="40000"/>
                  </a:schemeClr>
                </a:solidFill>
              </a:rPr>
              <a:t>Plants</a:t>
            </a:r>
            <a:r>
              <a:rPr lang="en-US" sz="3200" dirty="0">
                <a:solidFill>
                  <a:schemeClr val="tx2">
                    <a:lumMod val="90000"/>
                  </a:schemeClr>
                </a:solidFill>
              </a:rPr>
              <a:t> have a cell wall</a:t>
            </a:r>
          </a:p>
          <a:p>
            <a:pPr lvl="2"/>
            <a:r>
              <a:rPr lang="en-US" sz="3200" dirty="0">
                <a:solidFill>
                  <a:schemeClr val="tx2">
                    <a:lumMod val="90000"/>
                  </a:schemeClr>
                </a:solidFill>
              </a:rPr>
              <a:t>To separate the 2 cells, they form a new cell wall in between the daughter cells called a cell plate</a:t>
            </a:r>
          </a:p>
        </p:txBody>
      </p:sp>
    </p:spTree>
    <p:extLst>
      <p:ext uri="{BB962C8B-B14F-4D97-AF65-F5344CB8AC3E}">
        <p14:creationId xmlns:p14="http://schemas.microsoft.com/office/powerpoint/2010/main" val="1458782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7" descr="stagesofmiotsis in onion-UCDavis"/>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684212" y="981164"/>
            <a:ext cx="9515248" cy="4876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26627" name="Text Box 9"/>
          <p:cNvSpPr txBox="1">
            <a:spLocks noChangeArrowheads="1"/>
          </p:cNvSpPr>
          <p:nvPr/>
        </p:nvSpPr>
        <p:spPr bwMode="auto">
          <a:xfrm>
            <a:off x="0" y="0"/>
            <a:ext cx="563721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sz="3200" dirty="0" smtClean="0">
                <a:latin typeface="+mj-lt"/>
              </a:rPr>
              <a:t>Summary of  Mitosis Stages</a:t>
            </a:r>
            <a:endParaRPr lang="en-US" sz="3200" dirty="0">
              <a:solidFill>
                <a:schemeClr val="accent4">
                  <a:lumMod val="40000"/>
                  <a:lumOff val="60000"/>
                </a:schemeClr>
              </a:solidFill>
              <a:latin typeface="+mj-lt"/>
            </a:endParaRPr>
          </a:p>
        </p:txBody>
      </p:sp>
      <p:sp>
        <p:nvSpPr>
          <p:cNvPr id="7" name="Rectangle 6"/>
          <p:cNvSpPr/>
          <p:nvPr/>
        </p:nvSpPr>
        <p:spPr>
          <a:xfrm>
            <a:off x="2493962" y="5838348"/>
            <a:ext cx="2133600" cy="523220"/>
          </a:xfrm>
          <a:prstGeom prst="rect">
            <a:avLst/>
          </a:prstGeom>
        </p:spPr>
        <p:txBody>
          <a:bodyPr wrap="square">
            <a:spAutoFit/>
          </a:bodyPr>
          <a:lstStyle/>
          <a:p>
            <a:pPr marL="0" lvl="1" algn="ctr"/>
            <a:r>
              <a:rPr lang="en-US" sz="2800" dirty="0" smtClean="0">
                <a:solidFill>
                  <a:schemeClr val="accent4">
                    <a:lumMod val="60000"/>
                    <a:lumOff val="40000"/>
                  </a:schemeClr>
                </a:solidFill>
              </a:rPr>
              <a:t>Prophase</a:t>
            </a:r>
            <a:endParaRPr lang="en-US" sz="2800" dirty="0">
              <a:solidFill>
                <a:schemeClr val="accent4">
                  <a:lumMod val="60000"/>
                  <a:lumOff val="40000"/>
                </a:schemeClr>
              </a:solidFill>
            </a:endParaRPr>
          </a:p>
        </p:txBody>
      </p:sp>
      <p:sp>
        <p:nvSpPr>
          <p:cNvPr id="8" name="Rectangle 7"/>
          <p:cNvSpPr/>
          <p:nvPr/>
        </p:nvSpPr>
        <p:spPr>
          <a:xfrm>
            <a:off x="627062" y="5857964"/>
            <a:ext cx="2133600" cy="523220"/>
          </a:xfrm>
          <a:prstGeom prst="rect">
            <a:avLst/>
          </a:prstGeom>
        </p:spPr>
        <p:txBody>
          <a:bodyPr wrap="square">
            <a:spAutoFit/>
          </a:bodyPr>
          <a:lstStyle/>
          <a:p>
            <a:pPr marL="0" lvl="1" algn="ctr"/>
            <a:r>
              <a:rPr lang="en-US" sz="2800" dirty="0" smtClean="0">
                <a:solidFill>
                  <a:schemeClr val="accent4">
                    <a:lumMod val="60000"/>
                    <a:lumOff val="40000"/>
                  </a:schemeClr>
                </a:solidFill>
              </a:rPr>
              <a:t>Interphase</a:t>
            </a:r>
          </a:p>
        </p:txBody>
      </p:sp>
      <p:sp>
        <p:nvSpPr>
          <p:cNvPr id="9" name="Rectangle 8"/>
          <p:cNvSpPr/>
          <p:nvPr/>
        </p:nvSpPr>
        <p:spPr>
          <a:xfrm>
            <a:off x="4325407" y="5857964"/>
            <a:ext cx="2133600" cy="523220"/>
          </a:xfrm>
          <a:prstGeom prst="rect">
            <a:avLst/>
          </a:prstGeom>
        </p:spPr>
        <p:txBody>
          <a:bodyPr wrap="square">
            <a:spAutoFit/>
          </a:bodyPr>
          <a:lstStyle/>
          <a:p>
            <a:pPr marL="0" lvl="1" algn="ctr"/>
            <a:r>
              <a:rPr lang="en-US" sz="2800" dirty="0" smtClean="0">
                <a:solidFill>
                  <a:schemeClr val="accent4">
                    <a:lumMod val="60000"/>
                    <a:lumOff val="40000"/>
                  </a:schemeClr>
                </a:solidFill>
              </a:rPr>
              <a:t>Metaphase</a:t>
            </a:r>
            <a:endParaRPr lang="en-US" sz="2800" dirty="0">
              <a:solidFill>
                <a:schemeClr val="accent4">
                  <a:lumMod val="60000"/>
                  <a:lumOff val="40000"/>
                </a:schemeClr>
              </a:solidFill>
            </a:endParaRPr>
          </a:p>
        </p:txBody>
      </p:sp>
      <p:sp>
        <p:nvSpPr>
          <p:cNvPr id="10" name="Rectangle 9"/>
          <p:cNvSpPr/>
          <p:nvPr/>
        </p:nvSpPr>
        <p:spPr>
          <a:xfrm>
            <a:off x="6346711" y="5857964"/>
            <a:ext cx="2133600" cy="523220"/>
          </a:xfrm>
          <a:prstGeom prst="rect">
            <a:avLst/>
          </a:prstGeom>
        </p:spPr>
        <p:txBody>
          <a:bodyPr wrap="square">
            <a:spAutoFit/>
          </a:bodyPr>
          <a:lstStyle/>
          <a:p>
            <a:pPr marL="0" lvl="1" algn="ctr"/>
            <a:r>
              <a:rPr lang="en-US" sz="2800" dirty="0" smtClean="0">
                <a:solidFill>
                  <a:schemeClr val="accent4">
                    <a:lumMod val="60000"/>
                    <a:lumOff val="40000"/>
                  </a:schemeClr>
                </a:solidFill>
              </a:rPr>
              <a:t>Anaphase</a:t>
            </a:r>
            <a:endParaRPr lang="en-US" sz="2800" dirty="0">
              <a:solidFill>
                <a:schemeClr val="accent4">
                  <a:lumMod val="60000"/>
                  <a:lumOff val="40000"/>
                </a:schemeClr>
              </a:solidFill>
            </a:endParaRPr>
          </a:p>
        </p:txBody>
      </p:sp>
      <p:sp>
        <p:nvSpPr>
          <p:cNvPr id="11" name="Rectangle 10"/>
          <p:cNvSpPr/>
          <p:nvPr/>
        </p:nvSpPr>
        <p:spPr>
          <a:xfrm>
            <a:off x="8178156" y="5848156"/>
            <a:ext cx="2133600" cy="523220"/>
          </a:xfrm>
          <a:prstGeom prst="rect">
            <a:avLst/>
          </a:prstGeom>
        </p:spPr>
        <p:txBody>
          <a:bodyPr wrap="square">
            <a:spAutoFit/>
          </a:bodyPr>
          <a:lstStyle/>
          <a:p>
            <a:pPr marL="0" lvl="1" algn="ctr"/>
            <a:r>
              <a:rPr lang="en-US" sz="2800" dirty="0" smtClean="0">
                <a:solidFill>
                  <a:schemeClr val="accent4">
                    <a:lumMod val="60000"/>
                    <a:lumOff val="40000"/>
                  </a:schemeClr>
                </a:solidFill>
              </a:rPr>
              <a:t>Telophase</a:t>
            </a:r>
            <a:endParaRPr lang="en-US" sz="2800" dirty="0">
              <a:solidFill>
                <a:schemeClr val="accent4">
                  <a:lumMod val="60000"/>
                  <a:lumOff val="40000"/>
                </a:schemeClr>
              </a:solidFill>
            </a:endParaRPr>
          </a:p>
        </p:txBody>
      </p:sp>
    </p:spTree>
    <p:extLst>
      <p:ext uri="{BB962C8B-B14F-4D97-AF65-F5344CB8AC3E}">
        <p14:creationId xmlns:p14="http://schemas.microsoft.com/office/powerpoint/2010/main" val="42902611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Meiosis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17464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0"/>
            <a:ext cx="9144001" cy="457200"/>
          </a:xfrm>
        </p:spPr>
        <p:txBody>
          <a:bodyPr>
            <a:normAutofit fontScale="90000"/>
          </a:bodyPr>
          <a:lstStyle/>
          <a:p>
            <a:r>
              <a:rPr lang="en-US" altLang="en-US" sz="3200" dirty="0"/>
              <a:t>Terminology</a:t>
            </a:r>
          </a:p>
        </p:txBody>
      </p:sp>
      <p:sp>
        <p:nvSpPr>
          <p:cNvPr id="28675" name="Rectangle 3"/>
          <p:cNvSpPr>
            <a:spLocks noGrp="1" noChangeArrowheads="1"/>
          </p:cNvSpPr>
          <p:nvPr>
            <p:ph idx="1"/>
          </p:nvPr>
        </p:nvSpPr>
        <p:spPr>
          <a:xfrm>
            <a:off x="1598612" y="914400"/>
            <a:ext cx="9677400" cy="5486400"/>
          </a:xfrm>
        </p:spPr>
        <p:txBody>
          <a:bodyPr rtlCol="0">
            <a:noAutofit/>
          </a:bodyPr>
          <a:lstStyle/>
          <a:p>
            <a:pPr>
              <a:defRPr/>
            </a:pPr>
            <a:r>
              <a:rPr lang="en-US" sz="3200" b="1" i="1" u="sng" dirty="0">
                <a:solidFill>
                  <a:schemeClr val="accent4">
                    <a:lumMod val="60000"/>
                    <a:lumOff val="40000"/>
                  </a:schemeClr>
                </a:solidFill>
              </a:rPr>
              <a:t>Diploid</a:t>
            </a:r>
            <a:r>
              <a:rPr lang="en-US" sz="3200" u="sng" dirty="0"/>
              <a:t> </a:t>
            </a:r>
            <a:r>
              <a:rPr lang="en-US" sz="3200" dirty="0" smtClean="0"/>
              <a:t> </a:t>
            </a:r>
          </a:p>
          <a:p>
            <a:pPr lvl="1">
              <a:defRPr/>
            </a:pPr>
            <a:r>
              <a:rPr lang="en-US" sz="3200" dirty="0" smtClean="0"/>
              <a:t>two </a:t>
            </a:r>
            <a:r>
              <a:rPr lang="en-US" sz="3200" dirty="0"/>
              <a:t>sets of chromosomes (</a:t>
            </a:r>
            <a:r>
              <a:rPr lang="en-US" sz="3200" dirty="0" smtClean="0"/>
              <a:t>2n)</a:t>
            </a:r>
          </a:p>
          <a:p>
            <a:pPr lvl="1">
              <a:defRPr/>
            </a:pPr>
            <a:r>
              <a:rPr lang="en-US" sz="3200" dirty="0" smtClean="0"/>
              <a:t>in </a:t>
            </a:r>
            <a:r>
              <a:rPr lang="en-US" sz="3200" dirty="0"/>
              <a:t>humans 23 pairs or 46 </a:t>
            </a:r>
            <a:r>
              <a:rPr lang="en-US" sz="3200" dirty="0" smtClean="0"/>
              <a:t>total</a:t>
            </a:r>
          </a:p>
          <a:p>
            <a:pPr>
              <a:defRPr/>
            </a:pPr>
            <a:endParaRPr lang="en-US" sz="6000" dirty="0"/>
          </a:p>
          <a:p>
            <a:pPr marL="4114800">
              <a:defRPr/>
            </a:pPr>
            <a:r>
              <a:rPr lang="en-US" sz="3200" b="1" i="1" u="sng" dirty="0">
                <a:solidFill>
                  <a:schemeClr val="accent4">
                    <a:lumMod val="60000"/>
                    <a:lumOff val="40000"/>
                  </a:schemeClr>
                </a:solidFill>
              </a:rPr>
              <a:t>Haploid</a:t>
            </a:r>
            <a:r>
              <a:rPr lang="en-US" sz="3200" u="sng" dirty="0"/>
              <a:t> </a:t>
            </a:r>
          </a:p>
          <a:p>
            <a:pPr marL="4114800" lvl="1" indent="-223838">
              <a:defRPr/>
            </a:pPr>
            <a:r>
              <a:rPr lang="en-US" sz="3200" dirty="0" smtClean="0"/>
              <a:t>one </a:t>
            </a:r>
            <a:r>
              <a:rPr lang="en-US" sz="3200" dirty="0"/>
              <a:t>set of chromosomes (</a:t>
            </a:r>
            <a:r>
              <a:rPr lang="en-US" sz="3200" dirty="0" smtClean="0"/>
              <a:t>n)</a:t>
            </a:r>
          </a:p>
          <a:p>
            <a:pPr marL="4114800" lvl="1" indent="-223838">
              <a:defRPr/>
            </a:pPr>
            <a:r>
              <a:rPr lang="en-US" sz="3200" dirty="0" smtClean="0"/>
              <a:t>gametes </a:t>
            </a:r>
            <a:r>
              <a:rPr lang="en-US" sz="3200" dirty="0"/>
              <a:t>or sex </a:t>
            </a:r>
            <a:r>
              <a:rPr lang="en-US" sz="3200" dirty="0" smtClean="0"/>
              <a:t>cells</a:t>
            </a:r>
          </a:p>
          <a:p>
            <a:pPr marL="4114800" lvl="1" indent="-223838">
              <a:defRPr/>
            </a:pPr>
            <a:r>
              <a:rPr lang="en-US" sz="3200" dirty="0" smtClean="0"/>
              <a:t>in </a:t>
            </a:r>
            <a:r>
              <a:rPr lang="en-US" sz="3200" dirty="0"/>
              <a:t>humans 23 chromosomes</a:t>
            </a:r>
          </a:p>
        </p:txBody>
      </p:sp>
      <p:pic>
        <p:nvPicPr>
          <p:cNvPr id="90114" name="Picture 2" descr="Image result for diploid and haploid"/>
          <p:cNvPicPr>
            <a:picLocks noChangeAspect="1" noChangeArrowheads="1"/>
          </p:cNvPicPr>
          <p:nvPr/>
        </p:nvPicPr>
        <p:blipFill rotWithShape="1">
          <a:blip r:embed="rId2">
            <a:extLst>
              <a:ext uri="{28A0092B-C50C-407E-A947-70E740481C1C}">
                <a14:useLocalDpi xmlns:a14="http://schemas.microsoft.com/office/drawing/2010/main" val="0"/>
              </a:ext>
            </a:extLst>
          </a:blip>
          <a:srcRect l="54444"/>
          <a:stretch/>
        </p:blipFill>
        <p:spPr bwMode="auto">
          <a:xfrm>
            <a:off x="8228012" y="262467"/>
            <a:ext cx="3124200" cy="34575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diploid and haploid"/>
          <p:cNvPicPr>
            <a:picLocks noChangeAspect="1" noChangeArrowheads="1"/>
          </p:cNvPicPr>
          <p:nvPr/>
        </p:nvPicPr>
        <p:blipFill rotWithShape="1">
          <a:blip r:embed="rId2">
            <a:extLst>
              <a:ext uri="{28A0092B-C50C-407E-A947-70E740481C1C}">
                <a14:useLocalDpi xmlns:a14="http://schemas.microsoft.com/office/drawing/2010/main" val="0"/>
              </a:ext>
            </a:extLst>
          </a:blip>
          <a:srcRect l="1111" r="58888"/>
          <a:stretch/>
        </p:blipFill>
        <p:spPr bwMode="auto">
          <a:xfrm>
            <a:off x="1674812" y="3124200"/>
            <a:ext cx="2743200" cy="3457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631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879" y="0"/>
            <a:ext cx="9144001" cy="457200"/>
          </a:xfrm>
        </p:spPr>
        <p:txBody>
          <a:bodyPr>
            <a:normAutofit fontScale="90000"/>
          </a:bodyPr>
          <a:lstStyle/>
          <a:p>
            <a:r>
              <a:rPr lang="en-US" altLang="en-US" sz="3200" dirty="0" smtClean="0"/>
              <a:t>Terminology</a:t>
            </a:r>
            <a:endParaRPr lang="en-US" altLang="en-US" sz="3200" dirty="0"/>
          </a:p>
        </p:txBody>
      </p:sp>
      <p:sp>
        <p:nvSpPr>
          <p:cNvPr id="32771" name="Rectangle 3"/>
          <p:cNvSpPr>
            <a:spLocks noGrp="1" noChangeArrowheads="1"/>
          </p:cNvSpPr>
          <p:nvPr>
            <p:ph idx="1"/>
          </p:nvPr>
        </p:nvSpPr>
        <p:spPr>
          <a:xfrm>
            <a:off x="1217612" y="1371600"/>
            <a:ext cx="5105400" cy="4114801"/>
          </a:xfrm>
        </p:spPr>
        <p:txBody>
          <a:bodyPr>
            <a:normAutofit/>
          </a:bodyPr>
          <a:lstStyle/>
          <a:p>
            <a:r>
              <a:rPr lang="en-US" altLang="en-US" sz="3200" b="1" i="1" u="sng" dirty="0">
                <a:solidFill>
                  <a:schemeClr val="accent4">
                    <a:lumMod val="60000"/>
                    <a:lumOff val="40000"/>
                  </a:schemeClr>
                </a:solidFill>
              </a:rPr>
              <a:t>Homologous pair</a:t>
            </a:r>
            <a:endParaRPr lang="en-US" altLang="en-US" sz="3200" u="sng" dirty="0">
              <a:solidFill>
                <a:schemeClr val="accent4">
                  <a:lumMod val="60000"/>
                  <a:lumOff val="40000"/>
                </a:schemeClr>
              </a:solidFill>
            </a:endParaRPr>
          </a:p>
          <a:p>
            <a:pPr lvl="1"/>
            <a:r>
              <a:rPr lang="en-US" altLang="en-US" sz="3200" dirty="0"/>
              <a:t>each chromosome in pair are identical to the other </a:t>
            </a:r>
            <a:endParaRPr lang="en-US" altLang="en-US" sz="3200" dirty="0" smtClean="0"/>
          </a:p>
          <a:p>
            <a:pPr marL="450850" lvl="2" indent="0">
              <a:buNone/>
            </a:pPr>
            <a:r>
              <a:rPr lang="en-US" altLang="en-US" sz="3200" dirty="0" smtClean="0"/>
              <a:t>( </a:t>
            </a:r>
            <a:r>
              <a:rPr lang="en-US" altLang="en-US" sz="3200" dirty="0"/>
              <a:t>carry genes for same trait)</a:t>
            </a:r>
          </a:p>
          <a:p>
            <a:pPr lvl="1"/>
            <a:r>
              <a:rPr lang="en-US" altLang="en-US" sz="3200" dirty="0"/>
              <a:t>only one pair differs - sex chromosomes X or Y</a:t>
            </a:r>
          </a:p>
        </p:txBody>
      </p:sp>
      <p:pic>
        <p:nvPicPr>
          <p:cNvPr id="89090" name="Picture 2" descr="Image result for homologous pair"/>
          <p:cNvPicPr>
            <a:picLocks noChangeAspect="1" noChangeArrowheads="1"/>
          </p:cNvPicPr>
          <p:nvPr/>
        </p:nvPicPr>
        <p:blipFill rotWithShape="1">
          <a:blip r:embed="rId2">
            <a:extLst>
              <a:ext uri="{28A0092B-C50C-407E-A947-70E740481C1C}">
                <a14:useLocalDpi xmlns:a14="http://schemas.microsoft.com/office/drawing/2010/main" val="0"/>
              </a:ext>
            </a:extLst>
          </a:blip>
          <a:srcRect l="2692" t="6575" r="2121" b="1368"/>
          <a:stretch/>
        </p:blipFill>
        <p:spPr bwMode="auto">
          <a:xfrm>
            <a:off x="6475412" y="1905000"/>
            <a:ext cx="5557837" cy="3200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4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0"/>
            <a:ext cx="9144001" cy="533400"/>
          </a:xfrm>
        </p:spPr>
        <p:txBody>
          <a:bodyPr>
            <a:normAutofit fontScale="90000"/>
          </a:bodyPr>
          <a:lstStyle/>
          <a:p>
            <a:r>
              <a:rPr lang="en-US" altLang="en-US" dirty="0" smtClean="0"/>
              <a:t>Terminology</a:t>
            </a:r>
          </a:p>
        </p:txBody>
      </p:sp>
      <p:sp>
        <p:nvSpPr>
          <p:cNvPr id="35843" name="Rectangle 3"/>
          <p:cNvSpPr>
            <a:spLocks noGrp="1" noChangeArrowheads="1"/>
          </p:cNvSpPr>
          <p:nvPr>
            <p:ph idx="1"/>
          </p:nvPr>
        </p:nvSpPr>
        <p:spPr>
          <a:xfrm>
            <a:off x="6323012" y="1600200"/>
            <a:ext cx="5324391" cy="4114801"/>
          </a:xfrm>
        </p:spPr>
        <p:txBody>
          <a:bodyPr>
            <a:normAutofit/>
          </a:bodyPr>
          <a:lstStyle/>
          <a:p>
            <a:pPr lvl="1"/>
            <a:r>
              <a:rPr lang="en-US" altLang="en-US" sz="3200" b="1" i="1" u="sng" dirty="0">
                <a:solidFill>
                  <a:schemeClr val="accent4">
                    <a:lumMod val="60000"/>
                    <a:lumOff val="40000"/>
                  </a:schemeClr>
                </a:solidFill>
              </a:rPr>
              <a:t>Synapsis</a:t>
            </a:r>
            <a:r>
              <a:rPr lang="en-US" altLang="en-US" sz="3200" dirty="0"/>
              <a:t> - pairing of homologous chromosomes forming a </a:t>
            </a:r>
            <a:r>
              <a:rPr lang="en-US" altLang="en-US" sz="3200" b="1" i="1" dirty="0">
                <a:solidFill>
                  <a:schemeClr val="accent4">
                    <a:lumMod val="60000"/>
                    <a:lumOff val="40000"/>
                  </a:schemeClr>
                </a:solidFill>
              </a:rPr>
              <a:t>tetrad</a:t>
            </a:r>
            <a:r>
              <a:rPr lang="en-US" altLang="en-US" sz="3200" dirty="0" smtClean="0"/>
              <a:t>.</a:t>
            </a:r>
          </a:p>
          <a:p>
            <a:pPr lvl="1"/>
            <a:endParaRPr lang="en-US" altLang="en-US" sz="3200" dirty="0"/>
          </a:p>
          <a:p>
            <a:pPr lvl="1"/>
            <a:r>
              <a:rPr lang="en-US" altLang="en-US" sz="3200" b="1" i="1" u="sng" dirty="0">
                <a:solidFill>
                  <a:schemeClr val="accent4">
                    <a:lumMod val="60000"/>
                    <a:lumOff val="40000"/>
                  </a:schemeClr>
                </a:solidFill>
              </a:rPr>
              <a:t>Crossing over</a:t>
            </a:r>
            <a:r>
              <a:rPr lang="en-US" altLang="en-US" sz="3200" u="sng" dirty="0">
                <a:solidFill>
                  <a:schemeClr val="accent4">
                    <a:lumMod val="60000"/>
                    <a:lumOff val="40000"/>
                  </a:schemeClr>
                </a:solidFill>
              </a:rPr>
              <a:t> </a:t>
            </a:r>
            <a:r>
              <a:rPr lang="en-US" altLang="en-US" sz="3200" dirty="0"/>
              <a:t>- chromatids of tetrad exchange parts.</a:t>
            </a:r>
          </a:p>
        </p:txBody>
      </p:sp>
      <p:pic>
        <p:nvPicPr>
          <p:cNvPr id="87042" name="Picture 2" descr="Mechani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012" y="1676400"/>
            <a:ext cx="4978398" cy="3733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40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0"/>
            <a:ext cx="9144001" cy="609600"/>
          </a:xfrm>
        </p:spPr>
        <p:txBody>
          <a:bodyPr>
            <a:normAutofit/>
          </a:bodyPr>
          <a:lstStyle/>
          <a:p>
            <a:r>
              <a:rPr lang="en-US" altLang="en-US" sz="3200" dirty="0"/>
              <a:t>Phases of Meiosis</a:t>
            </a:r>
          </a:p>
        </p:txBody>
      </p:sp>
      <p:sp>
        <p:nvSpPr>
          <p:cNvPr id="33795" name="Rectangle 3"/>
          <p:cNvSpPr>
            <a:spLocks noGrp="1" noChangeArrowheads="1"/>
          </p:cNvSpPr>
          <p:nvPr>
            <p:ph idx="1"/>
          </p:nvPr>
        </p:nvSpPr>
        <p:spPr>
          <a:xfrm>
            <a:off x="1293812" y="1143000"/>
            <a:ext cx="9134391" cy="4114801"/>
          </a:xfrm>
        </p:spPr>
        <p:txBody>
          <a:bodyPr>
            <a:normAutofit/>
          </a:bodyPr>
          <a:lstStyle/>
          <a:p>
            <a:r>
              <a:rPr lang="en-US" altLang="en-US" sz="3200" dirty="0" smtClean="0"/>
              <a:t>A diploid cell replicates its chromosomes</a:t>
            </a:r>
          </a:p>
          <a:p>
            <a:endParaRPr lang="en-US" altLang="en-US" sz="3200" dirty="0"/>
          </a:p>
          <a:p>
            <a:r>
              <a:rPr lang="en-US" altLang="en-US" sz="3200" b="1" u="sng" dirty="0">
                <a:solidFill>
                  <a:schemeClr val="accent4">
                    <a:lumMod val="60000"/>
                    <a:lumOff val="40000"/>
                  </a:schemeClr>
                </a:solidFill>
              </a:rPr>
              <a:t>Two stages of meiosis</a:t>
            </a:r>
          </a:p>
          <a:p>
            <a:pPr marL="804863" lvl="1"/>
            <a:r>
              <a:rPr lang="en-US" altLang="en-US" sz="3200" dirty="0"/>
              <a:t>Meiosis I and Meiosis II</a:t>
            </a:r>
          </a:p>
          <a:p>
            <a:pPr marL="804863" lvl="1"/>
            <a:r>
              <a:rPr lang="en-US" altLang="en-US" sz="3200" dirty="0"/>
              <a:t>Only 1 replication</a:t>
            </a:r>
          </a:p>
        </p:txBody>
      </p:sp>
    </p:spTree>
    <p:extLst>
      <p:ext uri="{BB962C8B-B14F-4D97-AF65-F5344CB8AC3E}">
        <p14:creationId xmlns:p14="http://schemas.microsoft.com/office/powerpoint/2010/main" val="286358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74612" y="0"/>
            <a:ext cx="9144001" cy="533400"/>
          </a:xfrm>
        </p:spPr>
        <p:txBody>
          <a:bodyPr>
            <a:normAutofit fontScale="90000"/>
          </a:bodyPr>
          <a:lstStyle/>
          <a:p>
            <a:r>
              <a:rPr lang="en-US" altLang="en-US" dirty="0" smtClean="0"/>
              <a:t>Meiosis</a:t>
            </a:r>
            <a:endParaRPr lang="en-US" altLang="en-US" dirty="0"/>
          </a:p>
        </p:txBody>
      </p:sp>
      <p:pic>
        <p:nvPicPr>
          <p:cNvPr id="86018" name="Picture 2" descr="Image result for meiosis st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2012" y="0"/>
            <a:ext cx="8515355" cy="6849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535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827212" y="93663"/>
            <a:ext cx="8458200" cy="868362"/>
          </a:xfrm>
        </p:spPr>
        <p:txBody>
          <a:bodyPr/>
          <a:lstStyle/>
          <a:p>
            <a:pPr algn="l" eaLnBrk="1" hangingPunct="1"/>
            <a:r>
              <a:rPr lang="en-US" b="1" dirty="0" smtClean="0">
                <a:solidFill>
                  <a:schemeClr val="accent5"/>
                </a:solidFill>
                <a:latin typeface="Comic Sans MS" panose="030F0702030302020204" pitchFamily="66" charset="0"/>
              </a:rPr>
              <a:t> Mitosis</a:t>
            </a:r>
            <a:r>
              <a:rPr lang="en-US" dirty="0" smtClean="0">
                <a:solidFill>
                  <a:schemeClr val="accent5"/>
                </a:solidFill>
                <a:latin typeface="Comic Sans MS" panose="030F0702030302020204" pitchFamily="66" charset="0"/>
              </a:rPr>
              <a:t>       </a:t>
            </a:r>
            <a:r>
              <a:rPr lang="en-US" dirty="0">
                <a:latin typeface="Comic Sans MS" panose="030F0702030302020204" pitchFamily="66" charset="0"/>
              </a:rPr>
              <a:t>vs.</a:t>
            </a:r>
            <a:r>
              <a:rPr lang="en-US" dirty="0" smtClean="0">
                <a:latin typeface="Comic Sans MS" panose="030F0702030302020204" pitchFamily="66" charset="0"/>
              </a:rPr>
              <a:t>         </a:t>
            </a:r>
            <a:r>
              <a:rPr lang="en-US" b="1" dirty="0" smtClean="0">
                <a:solidFill>
                  <a:schemeClr val="tx2">
                    <a:lumMod val="75000"/>
                  </a:schemeClr>
                </a:solidFill>
                <a:latin typeface="Comic Sans MS" panose="030F0702030302020204" pitchFamily="66" charset="0"/>
              </a:rPr>
              <a:t>Meiosis</a:t>
            </a:r>
          </a:p>
        </p:txBody>
      </p:sp>
      <p:sp>
        <p:nvSpPr>
          <p:cNvPr id="22531" name="Rectangle 4"/>
          <p:cNvSpPr>
            <a:spLocks noGrp="1" noChangeArrowheads="1"/>
          </p:cNvSpPr>
          <p:nvPr>
            <p:ph sz="half" idx="1"/>
          </p:nvPr>
        </p:nvSpPr>
        <p:spPr>
          <a:xfrm>
            <a:off x="608012" y="1591734"/>
            <a:ext cx="4648200" cy="5029200"/>
          </a:xfrm>
        </p:spPr>
        <p:txBody>
          <a:bodyPr>
            <a:noAutofit/>
          </a:bodyPr>
          <a:lstStyle/>
          <a:p>
            <a:pPr eaLnBrk="1" hangingPunct="1">
              <a:spcBef>
                <a:spcPts val="600"/>
              </a:spcBef>
            </a:pPr>
            <a:r>
              <a:rPr lang="en-US" sz="3200" dirty="0">
                <a:solidFill>
                  <a:schemeClr val="accent5"/>
                </a:solidFill>
                <a:latin typeface="Comic Sans MS" panose="030F0702030302020204" pitchFamily="66" charset="0"/>
              </a:rPr>
              <a:t>2n</a:t>
            </a:r>
          </a:p>
          <a:p>
            <a:pPr eaLnBrk="1" hangingPunct="1">
              <a:spcBef>
                <a:spcPts val="600"/>
              </a:spcBef>
            </a:pPr>
            <a:endParaRPr lang="en-US" sz="1000" dirty="0">
              <a:solidFill>
                <a:schemeClr val="accent5"/>
              </a:solidFill>
              <a:latin typeface="Comic Sans MS" panose="030F0702030302020204" pitchFamily="66" charset="0"/>
            </a:endParaRPr>
          </a:p>
          <a:p>
            <a:pPr eaLnBrk="1" hangingPunct="1">
              <a:spcBef>
                <a:spcPts val="600"/>
              </a:spcBef>
            </a:pPr>
            <a:r>
              <a:rPr lang="en-US" sz="3200" dirty="0">
                <a:solidFill>
                  <a:schemeClr val="accent5"/>
                </a:solidFill>
                <a:latin typeface="Comic Sans MS" panose="030F0702030302020204" pitchFamily="66" charset="0"/>
              </a:rPr>
              <a:t>Clone</a:t>
            </a:r>
          </a:p>
          <a:p>
            <a:pPr eaLnBrk="1" hangingPunct="1">
              <a:spcBef>
                <a:spcPts val="600"/>
              </a:spcBef>
            </a:pPr>
            <a:endParaRPr lang="en-US" sz="1000" dirty="0">
              <a:solidFill>
                <a:schemeClr val="accent5"/>
              </a:solidFill>
              <a:latin typeface="Comic Sans MS" panose="030F0702030302020204" pitchFamily="66" charset="0"/>
            </a:endParaRPr>
          </a:p>
          <a:p>
            <a:pPr eaLnBrk="1" hangingPunct="1">
              <a:spcBef>
                <a:spcPts val="600"/>
              </a:spcBef>
            </a:pPr>
            <a:r>
              <a:rPr lang="en-US" sz="3200" dirty="0">
                <a:solidFill>
                  <a:schemeClr val="accent5"/>
                </a:solidFill>
                <a:latin typeface="Comic Sans MS" panose="030F0702030302020204" pitchFamily="66" charset="0"/>
              </a:rPr>
              <a:t>Same genetic information in parent cell and daughter cell.</a:t>
            </a:r>
          </a:p>
          <a:p>
            <a:pPr eaLnBrk="1" hangingPunct="1">
              <a:spcBef>
                <a:spcPts val="600"/>
              </a:spcBef>
              <a:buFontTx/>
              <a:buNone/>
            </a:pPr>
            <a:endParaRPr lang="en-US" sz="1000" dirty="0">
              <a:solidFill>
                <a:schemeClr val="accent5"/>
              </a:solidFill>
              <a:latin typeface="Comic Sans MS" panose="030F0702030302020204" pitchFamily="66" charset="0"/>
            </a:endParaRPr>
          </a:p>
          <a:p>
            <a:pPr eaLnBrk="1" hangingPunct="1">
              <a:spcBef>
                <a:spcPts val="600"/>
              </a:spcBef>
            </a:pPr>
            <a:r>
              <a:rPr lang="en-US" sz="3200" dirty="0">
                <a:solidFill>
                  <a:schemeClr val="accent5"/>
                </a:solidFill>
                <a:latin typeface="Comic Sans MS" panose="030F0702030302020204" pitchFamily="66" charset="0"/>
              </a:rPr>
              <a:t>Give me another one just like the other one!</a:t>
            </a:r>
          </a:p>
        </p:txBody>
      </p:sp>
      <p:sp>
        <p:nvSpPr>
          <p:cNvPr id="22532" name="Rectangle 5"/>
          <p:cNvSpPr>
            <a:spLocks noGrp="1" noChangeArrowheads="1"/>
          </p:cNvSpPr>
          <p:nvPr>
            <p:ph sz="quarter" idx="2"/>
          </p:nvPr>
        </p:nvSpPr>
        <p:spPr>
          <a:xfrm>
            <a:off x="6551612" y="1447799"/>
            <a:ext cx="5562600" cy="5181601"/>
          </a:xfrm>
        </p:spPr>
        <p:txBody>
          <a:bodyPr>
            <a:noAutofit/>
          </a:bodyPr>
          <a:lstStyle/>
          <a:p>
            <a:pPr eaLnBrk="1" hangingPunct="1">
              <a:spcBef>
                <a:spcPts val="600"/>
              </a:spcBef>
            </a:pPr>
            <a:r>
              <a:rPr lang="en-US" sz="3200" dirty="0">
                <a:solidFill>
                  <a:schemeClr val="tx2">
                    <a:lumMod val="75000"/>
                  </a:schemeClr>
                </a:solidFill>
                <a:latin typeface="Comic Sans MS" panose="030F0702030302020204" pitchFamily="66" charset="0"/>
              </a:rPr>
              <a:t>1n</a:t>
            </a:r>
          </a:p>
          <a:p>
            <a:pPr eaLnBrk="1" hangingPunct="1">
              <a:spcBef>
                <a:spcPts val="600"/>
              </a:spcBef>
            </a:pPr>
            <a:endParaRPr lang="en-US" sz="1000" dirty="0">
              <a:solidFill>
                <a:schemeClr val="tx2">
                  <a:lumMod val="75000"/>
                </a:schemeClr>
              </a:solidFill>
              <a:latin typeface="Comic Sans MS" panose="030F0702030302020204" pitchFamily="66" charset="0"/>
            </a:endParaRPr>
          </a:p>
          <a:p>
            <a:pPr eaLnBrk="1" hangingPunct="1">
              <a:spcBef>
                <a:spcPts val="600"/>
              </a:spcBef>
            </a:pPr>
            <a:r>
              <a:rPr lang="en-US" sz="3200" dirty="0">
                <a:solidFill>
                  <a:schemeClr val="tx2">
                    <a:lumMod val="75000"/>
                  </a:schemeClr>
                </a:solidFill>
                <a:latin typeface="Comic Sans MS" panose="030F0702030302020204" pitchFamily="66" charset="0"/>
              </a:rPr>
              <a:t>Daughter cells different from parent cell and from each other.</a:t>
            </a:r>
          </a:p>
          <a:p>
            <a:pPr eaLnBrk="1" hangingPunct="1">
              <a:spcBef>
                <a:spcPts val="600"/>
              </a:spcBef>
            </a:pPr>
            <a:endParaRPr lang="en-US" sz="1000" dirty="0">
              <a:solidFill>
                <a:schemeClr val="tx2">
                  <a:lumMod val="75000"/>
                </a:schemeClr>
              </a:solidFill>
              <a:latin typeface="Comic Sans MS" panose="030F0702030302020204" pitchFamily="66" charset="0"/>
            </a:endParaRPr>
          </a:p>
          <a:p>
            <a:pPr eaLnBrk="1" hangingPunct="1">
              <a:spcBef>
                <a:spcPts val="600"/>
              </a:spcBef>
            </a:pPr>
            <a:r>
              <a:rPr lang="en-US" sz="3200" dirty="0">
                <a:solidFill>
                  <a:schemeClr val="tx2">
                    <a:lumMod val="75000"/>
                  </a:schemeClr>
                </a:solidFill>
                <a:latin typeface="Comic Sans MS" panose="030F0702030302020204" pitchFamily="66" charset="0"/>
              </a:rPr>
              <a:t>Daughter cells have ½ the number of chromosomes as somatic cell.</a:t>
            </a:r>
          </a:p>
          <a:p>
            <a:pPr eaLnBrk="1" hangingPunct="1">
              <a:spcBef>
                <a:spcPts val="600"/>
              </a:spcBef>
            </a:pPr>
            <a:endParaRPr lang="en-US" sz="1000" dirty="0">
              <a:solidFill>
                <a:schemeClr val="tx2">
                  <a:lumMod val="75000"/>
                </a:schemeClr>
              </a:solidFill>
              <a:latin typeface="Comic Sans MS" panose="030F0702030302020204" pitchFamily="66" charset="0"/>
            </a:endParaRPr>
          </a:p>
          <a:p>
            <a:pPr eaLnBrk="1" hangingPunct="1">
              <a:spcBef>
                <a:spcPts val="600"/>
              </a:spcBef>
            </a:pPr>
            <a:r>
              <a:rPr lang="en-US" sz="3200" dirty="0">
                <a:solidFill>
                  <a:schemeClr val="tx2">
                    <a:lumMod val="75000"/>
                  </a:schemeClr>
                </a:solidFill>
                <a:latin typeface="Comic Sans MS" panose="030F0702030302020204" pitchFamily="66" charset="0"/>
              </a:rPr>
              <a:t>Shuffling the genes</a:t>
            </a:r>
          </a:p>
          <a:p>
            <a:pPr eaLnBrk="1" hangingPunct="1">
              <a:spcBef>
                <a:spcPts val="600"/>
              </a:spcBef>
              <a:buFontTx/>
              <a:buNone/>
            </a:pPr>
            <a:r>
              <a:rPr lang="en-US" sz="3200" dirty="0">
                <a:solidFill>
                  <a:schemeClr val="tx2">
                    <a:lumMod val="75000"/>
                  </a:schemeClr>
                </a:solidFill>
                <a:latin typeface="Comic Sans MS" panose="030F0702030302020204" pitchFamily="66" charset="0"/>
              </a:rPr>
              <a:t>	(Mix it up!)</a:t>
            </a:r>
          </a:p>
          <a:p>
            <a:pPr eaLnBrk="1" hangingPunct="1">
              <a:spcBef>
                <a:spcPts val="600"/>
              </a:spcBef>
              <a:buFontTx/>
              <a:buNone/>
            </a:pPr>
            <a:endParaRPr lang="en-US" sz="3200" dirty="0">
              <a:solidFill>
                <a:schemeClr val="tx2">
                  <a:lumMod val="75000"/>
                </a:schemeClr>
              </a:solidFill>
              <a:latin typeface="Comic Sans MS" panose="030F0702030302020204" pitchFamily="66" charset="0"/>
            </a:endParaRPr>
          </a:p>
        </p:txBody>
      </p:sp>
      <p:pic>
        <p:nvPicPr>
          <p:cNvPr id="22533" name="Picture 7" descr="rockemsockemrobots"/>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113212" y="995891"/>
            <a:ext cx="2286000" cy="208034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400780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0"/>
            <a:ext cx="9144001" cy="609600"/>
          </a:xfrm>
        </p:spPr>
        <p:txBody>
          <a:bodyPr>
            <a:noAutofit/>
          </a:bodyPr>
          <a:lstStyle/>
          <a:p>
            <a:r>
              <a:rPr lang="en-US" altLang="en-US" sz="3200" dirty="0"/>
              <a:t>Timeline of Experiments</a:t>
            </a:r>
          </a:p>
        </p:txBody>
      </p:sp>
      <p:sp>
        <p:nvSpPr>
          <p:cNvPr id="26627" name="Rectangle 3"/>
          <p:cNvSpPr>
            <a:spLocks noGrp="1" noChangeArrowheads="1"/>
          </p:cNvSpPr>
          <p:nvPr>
            <p:ph type="body" idx="1"/>
          </p:nvPr>
        </p:nvSpPr>
        <p:spPr>
          <a:xfrm>
            <a:off x="531812" y="990600"/>
            <a:ext cx="11430000" cy="4800600"/>
          </a:xfrm>
        </p:spPr>
        <p:txBody>
          <a:bodyPr>
            <a:noAutofit/>
          </a:bodyPr>
          <a:lstStyle/>
          <a:p>
            <a:pPr>
              <a:buFont typeface="Wingdings" panose="05000000000000000000" pitchFamily="2" charset="2"/>
              <a:buChar char="Ø"/>
            </a:pPr>
            <a:r>
              <a:rPr lang="en-US" altLang="en-US" sz="3200" dirty="0"/>
              <a:t>1871 – </a:t>
            </a:r>
            <a:r>
              <a:rPr lang="en-US" altLang="en-US" sz="3200" dirty="0" err="1"/>
              <a:t>Miescher</a:t>
            </a:r>
            <a:r>
              <a:rPr lang="en-US" altLang="en-US" sz="3200" dirty="0"/>
              <a:t> – identifies </a:t>
            </a:r>
            <a:r>
              <a:rPr lang="en-US" altLang="en-US" sz="3200" dirty="0">
                <a:solidFill>
                  <a:schemeClr val="accent4">
                    <a:lumMod val="60000"/>
                    <a:lumOff val="40000"/>
                  </a:schemeClr>
                </a:solidFill>
              </a:rPr>
              <a:t>Nucleic Acid</a:t>
            </a:r>
          </a:p>
          <a:p>
            <a:pPr>
              <a:buFont typeface="Wingdings" panose="05000000000000000000" pitchFamily="2" charset="2"/>
              <a:buChar char="Ø"/>
            </a:pPr>
            <a:r>
              <a:rPr lang="en-US" altLang="en-US" sz="3200" dirty="0"/>
              <a:t>1928 – Griffith – “transformation” of bacteria</a:t>
            </a:r>
          </a:p>
          <a:p>
            <a:pPr>
              <a:buFont typeface="Wingdings" panose="05000000000000000000" pitchFamily="2" charset="2"/>
              <a:buChar char="Ø"/>
            </a:pPr>
            <a:r>
              <a:rPr lang="en-US" altLang="en-US" sz="3200" dirty="0"/>
              <a:t>1944 – Avery, MacLeod and McCarty – </a:t>
            </a:r>
            <a:r>
              <a:rPr lang="en-US" altLang="en-US" sz="3200" dirty="0">
                <a:solidFill>
                  <a:schemeClr val="accent4">
                    <a:lumMod val="60000"/>
                    <a:lumOff val="40000"/>
                  </a:schemeClr>
                </a:solidFill>
              </a:rPr>
              <a:t>DNase</a:t>
            </a:r>
            <a:r>
              <a:rPr lang="en-US" altLang="en-US" sz="3200" dirty="0"/>
              <a:t> </a:t>
            </a:r>
            <a:r>
              <a:rPr lang="en-US" altLang="en-US" sz="3200" dirty="0" smtClean="0"/>
              <a:t>exp.</a:t>
            </a:r>
            <a:endParaRPr lang="en-US" altLang="en-US" sz="3200" dirty="0"/>
          </a:p>
          <a:p>
            <a:pPr>
              <a:buFont typeface="Wingdings" panose="05000000000000000000" pitchFamily="2" charset="2"/>
              <a:buChar char="Ø"/>
            </a:pPr>
            <a:r>
              <a:rPr lang="en-US" altLang="en-US" sz="3200" dirty="0"/>
              <a:t>1950 – Chargaff – G&amp;C, A&amp;T</a:t>
            </a:r>
          </a:p>
          <a:p>
            <a:pPr>
              <a:buFont typeface="Wingdings" panose="05000000000000000000" pitchFamily="2" charset="2"/>
              <a:buChar char="Ø"/>
            </a:pPr>
            <a:r>
              <a:rPr lang="en-US" altLang="en-US" sz="3200" dirty="0"/>
              <a:t>1952 – Hershey and Chase – Blender </a:t>
            </a:r>
            <a:r>
              <a:rPr lang="en-US" altLang="en-US" sz="3200" dirty="0" smtClean="0"/>
              <a:t>exp.</a:t>
            </a:r>
            <a:endParaRPr lang="en-US" altLang="en-US" sz="3200" dirty="0"/>
          </a:p>
          <a:p>
            <a:pPr>
              <a:buFont typeface="Wingdings" panose="05000000000000000000" pitchFamily="2" charset="2"/>
              <a:buChar char="Ø"/>
            </a:pPr>
            <a:r>
              <a:rPr lang="en-US" altLang="en-US" sz="3200" dirty="0"/>
              <a:t>1953 – Franklin – picture of </a:t>
            </a:r>
            <a:r>
              <a:rPr lang="en-US" altLang="en-US" sz="3200" dirty="0">
                <a:solidFill>
                  <a:schemeClr val="accent4">
                    <a:lumMod val="60000"/>
                    <a:lumOff val="40000"/>
                  </a:schemeClr>
                </a:solidFill>
              </a:rPr>
              <a:t>DNA</a:t>
            </a:r>
          </a:p>
          <a:p>
            <a:pPr>
              <a:buFont typeface="Wingdings" panose="05000000000000000000" pitchFamily="2" charset="2"/>
              <a:buChar char="Ø"/>
            </a:pPr>
            <a:r>
              <a:rPr lang="en-US" altLang="en-US" sz="3200" dirty="0"/>
              <a:t>1953 – Watson &amp;</a:t>
            </a:r>
            <a:r>
              <a:rPr lang="en-US" altLang="en-US" sz="3200" dirty="0" smtClean="0"/>
              <a:t> </a:t>
            </a:r>
            <a:r>
              <a:rPr lang="en-US" altLang="en-US" sz="3200" dirty="0"/>
              <a:t>Crick – </a:t>
            </a:r>
            <a:r>
              <a:rPr lang="en-US" altLang="en-US" sz="3200" dirty="0">
                <a:solidFill>
                  <a:schemeClr val="accent4">
                    <a:lumMod val="60000"/>
                    <a:lumOff val="40000"/>
                  </a:schemeClr>
                </a:solidFill>
              </a:rPr>
              <a:t>Double Helix structure and base pairing</a:t>
            </a:r>
          </a:p>
        </p:txBody>
      </p:sp>
    </p:spTree>
    <p:extLst>
      <p:ext uri="{BB962C8B-B14F-4D97-AF65-F5344CB8AC3E}">
        <p14:creationId xmlns:p14="http://schemas.microsoft.com/office/powerpoint/2010/main" val="28421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2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62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62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62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627">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62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23812" y="76200"/>
            <a:ext cx="9144001" cy="533400"/>
          </a:xfrm>
        </p:spPr>
        <p:txBody>
          <a:bodyPr>
            <a:normAutofit/>
          </a:bodyPr>
          <a:lstStyle/>
          <a:p>
            <a:r>
              <a:rPr lang="en-US" altLang="en-US" sz="3200" dirty="0"/>
              <a:t>Genetic Recombination</a:t>
            </a:r>
          </a:p>
        </p:txBody>
      </p:sp>
      <p:sp>
        <p:nvSpPr>
          <p:cNvPr id="63491" name="Rectangle 3"/>
          <p:cNvSpPr>
            <a:spLocks noGrp="1" noChangeArrowheads="1"/>
          </p:cNvSpPr>
          <p:nvPr>
            <p:ph type="body" idx="1"/>
          </p:nvPr>
        </p:nvSpPr>
        <p:spPr>
          <a:xfrm>
            <a:off x="1522413" y="1143001"/>
            <a:ext cx="9134391" cy="4876800"/>
          </a:xfrm>
        </p:spPr>
        <p:txBody>
          <a:bodyPr>
            <a:normAutofit/>
          </a:bodyPr>
          <a:lstStyle/>
          <a:p>
            <a:pPr marL="609600" indent="-609600"/>
            <a:r>
              <a:rPr lang="en-US" altLang="en-US" sz="3200" dirty="0"/>
              <a:t>There are two sources of </a:t>
            </a:r>
            <a:r>
              <a:rPr lang="en-US" altLang="en-US" sz="3200" i="1" dirty="0">
                <a:solidFill>
                  <a:schemeClr val="accent4">
                    <a:lumMod val="60000"/>
                    <a:lumOff val="40000"/>
                  </a:schemeClr>
                </a:solidFill>
              </a:rPr>
              <a:t>genetic recombination</a:t>
            </a:r>
            <a:r>
              <a:rPr lang="en-US" altLang="en-US" sz="3200" dirty="0">
                <a:solidFill>
                  <a:schemeClr val="accent4">
                    <a:lumMod val="60000"/>
                    <a:lumOff val="40000"/>
                  </a:schemeClr>
                </a:solidFill>
              </a:rPr>
              <a:t> </a:t>
            </a:r>
            <a:r>
              <a:rPr lang="en-US" altLang="en-US" sz="3200" dirty="0"/>
              <a:t>during meiosis:</a:t>
            </a:r>
            <a:endParaRPr lang="en-US" altLang="en-US" sz="3200" dirty="0">
              <a:solidFill>
                <a:schemeClr val="tx2"/>
              </a:solidFill>
            </a:endParaRPr>
          </a:p>
          <a:p>
            <a:pPr marL="1243012" lvl="3" indent="-609600">
              <a:buFontTx/>
              <a:buAutoNum type="arabicParenR"/>
            </a:pPr>
            <a:r>
              <a:rPr lang="en-US" altLang="en-US" sz="3200" i="1" dirty="0">
                <a:solidFill>
                  <a:schemeClr val="accent4">
                    <a:lumMod val="60000"/>
                    <a:lumOff val="40000"/>
                  </a:schemeClr>
                </a:solidFill>
              </a:rPr>
              <a:t>crossing-over</a:t>
            </a:r>
            <a:r>
              <a:rPr lang="en-US" altLang="en-US" sz="3200" dirty="0">
                <a:solidFill>
                  <a:schemeClr val="accent4">
                    <a:lumMod val="60000"/>
                    <a:lumOff val="40000"/>
                  </a:schemeClr>
                </a:solidFill>
              </a:rPr>
              <a:t> </a:t>
            </a:r>
            <a:r>
              <a:rPr lang="en-US" altLang="en-US" sz="3200" dirty="0"/>
              <a:t>of </a:t>
            </a:r>
            <a:r>
              <a:rPr lang="en-US" altLang="en-US" sz="3200" dirty="0" smtClean="0"/>
              <a:t>non-sister </a:t>
            </a:r>
            <a:r>
              <a:rPr lang="en-US" altLang="en-US" sz="3200" dirty="0"/>
              <a:t>chromatids and</a:t>
            </a:r>
            <a:endParaRPr lang="en-US" altLang="en-US" sz="3200" i="1" dirty="0"/>
          </a:p>
          <a:p>
            <a:pPr marL="1243012" lvl="3" indent="-609600">
              <a:buFontTx/>
              <a:buAutoNum type="arabicParenR"/>
            </a:pPr>
            <a:r>
              <a:rPr lang="en-US" altLang="en-US" sz="3200" i="1" dirty="0">
                <a:solidFill>
                  <a:schemeClr val="accent4">
                    <a:lumMod val="60000"/>
                    <a:lumOff val="40000"/>
                  </a:schemeClr>
                </a:solidFill>
              </a:rPr>
              <a:t>independent assortment</a:t>
            </a:r>
            <a:r>
              <a:rPr lang="en-US" altLang="en-US" sz="3200" dirty="0"/>
              <a:t> of homologous chromosomes.</a:t>
            </a:r>
          </a:p>
          <a:p>
            <a:pPr marL="609600" indent="-609600"/>
            <a:r>
              <a:rPr lang="en-US" altLang="en-US" sz="3200" dirty="0"/>
              <a:t>Both events assure </a:t>
            </a:r>
            <a:r>
              <a:rPr lang="en-US" altLang="en-US" sz="3200" dirty="0">
                <a:solidFill>
                  <a:schemeClr val="accent4">
                    <a:lumMod val="60000"/>
                    <a:lumOff val="40000"/>
                  </a:schemeClr>
                </a:solidFill>
              </a:rPr>
              <a:t>new</a:t>
            </a:r>
            <a:r>
              <a:rPr lang="en-US" altLang="en-US" sz="3200" dirty="0"/>
              <a:t> genetic combinations in the offspring.</a:t>
            </a:r>
          </a:p>
        </p:txBody>
      </p:sp>
    </p:spTree>
    <p:extLst>
      <p:ext uri="{BB962C8B-B14F-4D97-AF65-F5344CB8AC3E}">
        <p14:creationId xmlns:p14="http://schemas.microsoft.com/office/powerpoint/2010/main" val="1133872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0" y="0"/>
            <a:ext cx="9144001" cy="517525"/>
          </a:xfrm>
        </p:spPr>
        <p:txBody>
          <a:bodyPr>
            <a:normAutofit fontScale="90000"/>
          </a:bodyPr>
          <a:lstStyle/>
          <a:p>
            <a:r>
              <a:rPr lang="en-US" altLang="en-US" sz="3200" dirty="0"/>
              <a:t>Synapsis and crossing-over</a:t>
            </a:r>
          </a:p>
        </p:txBody>
      </p:sp>
      <p:pic>
        <p:nvPicPr>
          <p:cNvPr id="64517" name="Picture 5" descr="05_10"/>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5436"/>
          <a:stretch/>
        </p:blipFill>
        <p:spPr>
          <a:xfrm>
            <a:off x="1674812" y="685800"/>
            <a:ext cx="8686800" cy="61609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4850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0" y="0"/>
            <a:ext cx="9144001" cy="517525"/>
          </a:xfrm>
        </p:spPr>
        <p:txBody>
          <a:bodyPr>
            <a:normAutofit fontScale="90000"/>
          </a:bodyPr>
          <a:lstStyle/>
          <a:p>
            <a:r>
              <a:rPr lang="en-US" altLang="en-US" sz="3200" dirty="0" smtClean="0"/>
              <a:t>Mutations</a:t>
            </a:r>
            <a:endParaRPr lang="en-US" altLang="en-US" sz="3200" dirty="0"/>
          </a:p>
        </p:txBody>
      </p:sp>
      <p:pic>
        <p:nvPicPr>
          <p:cNvPr id="76802"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812" y="1905000"/>
            <a:ext cx="11376886" cy="3400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81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Genetics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02104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4"/>
          <p:cNvSpPr>
            <a:spLocks noGrp="1"/>
          </p:cNvSpPr>
          <p:nvPr>
            <p:ph type="title"/>
          </p:nvPr>
        </p:nvSpPr>
        <p:spPr>
          <a:xfrm>
            <a:off x="0" y="33867"/>
            <a:ext cx="8229600" cy="499533"/>
          </a:xfrm>
        </p:spPr>
        <p:txBody>
          <a:bodyPr>
            <a:normAutofit fontScale="90000"/>
          </a:bodyPr>
          <a:lstStyle/>
          <a:p>
            <a:r>
              <a:rPr lang="en-US" altLang="en-US" dirty="0" smtClean="0"/>
              <a:t>History of Genetics</a:t>
            </a:r>
          </a:p>
        </p:txBody>
      </p:sp>
      <p:pic>
        <p:nvPicPr>
          <p:cNvPr id="81923" name="Picture 7" descr="Genetics Unit 6. What is genetics? Genetics : Is the science of heredity Genetics began with Mendel Mendel is considered the “Father of Genetics” Mendel. - ppt download - Google Chrome"/>
          <p:cNvPicPr>
            <a:picLocks noChangeAspect="1"/>
          </p:cNvPicPr>
          <p:nvPr/>
        </p:nvPicPr>
        <p:blipFill>
          <a:blip r:embed="rId2">
            <a:extLst>
              <a:ext uri="{28A0092B-C50C-407E-A947-70E740481C1C}">
                <a14:useLocalDpi xmlns:a14="http://schemas.microsoft.com/office/drawing/2010/main" val="0"/>
              </a:ext>
            </a:extLst>
          </a:blip>
          <a:srcRect l="30000" t="24028" r="30000" b="30139"/>
          <a:stretch>
            <a:fillRect/>
          </a:stretch>
        </p:blipFill>
        <p:spPr bwMode="auto">
          <a:xfrm>
            <a:off x="912812" y="571955"/>
            <a:ext cx="10058400" cy="6286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8072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0" y="8467"/>
            <a:ext cx="8229600" cy="563563"/>
          </a:xfrm>
        </p:spPr>
        <p:txBody>
          <a:bodyPr>
            <a:normAutofit fontScale="90000"/>
          </a:bodyPr>
          <a:lstStyle/>
          <a:p>
            <a:r>
              <a:rPr lang="en-US" altLang="en-US" dirty="0" smtClean="0"/>
              <a:t>Terms to Know</a:t>
            </a:r>
          </a:p>
        </p:txBody>
      </p:sp>
      <p:sp>
        <p:nvSpPr>
          <p:cNvPr id="82947" name="Content Placeholder 2"/>
          <p:cNvSpPr>
            <a:spLocks noGrp="1"/>
          </p:cNvSpPr>
          <p:nvPr>
            <p:ph sz="quarter" idx="1"/>
          </p:nvPr>
        </p:nvSpPr>
        <p:spPr>
          <a:xfrm>
            <a:off x="1446212" y="762000"/>
            <a:ext cx="9982200" cy="6096000"/>
          </a:xfrm>
        </p:spPr>
        <p:txBody>
          <a:bodyPr>
            <a:noAutofit/>
          </a:bodyPr>
          <a:lstStyle/>
          <a:p>
            <a:r>
              <a:rPr lang="en-US" altLang="en-US" sz="3200" b="1" u="sng" dirty="0" smtClean="0">
                <a:solidFill>
                  <a:schemeClr val="accent4">
                    <a:lumMod val="60000"/>
                    <a:lumOff val="40000"/>
                  </a:schemeClr>
                </a:solidFill>
              </a:rPr>
              <a:t>Inheritance</a:t>
            </a:r>
          </a:p>
          <a:p>
            <a:pPr marL="400050" lvl="1" indent="0">
              <a:buNone/>
            </a:pPr>
            <a:r>
              <a:rPr lang="en-US" altLang="en-US" sz="3200" dirty="0"/>
              <a:t>Acquisition of traits passed from parents to offspring</a:t>
            </a:r>
          </a:p>
          <a:p>
            <a:endParaRPr lang="en-US" altLang="en-US" sz="1000" dirty="0"/>
          </a:p>
          <a:p>
            <a:r>
              <a:rPr lang="en-US" altLang="en-US" sz="3200" b="1" u="sng" dirty="0" smtClean="0">
                <a:solidFill>
                  <a:schemeClr val="accent4">
                    <a:lumMod val="60000"/>
                    <a:lumOff val="40000"/>
                  </a:schemeClr>
                </a:solidFill>
              </a:rPr>
              <a:t>Hybridization</a:t>
            </a:r>
          </a:p>
          <a:p>
            <a:pPr marL="400050" lvl="1" indent="0">
              <a:buNone/>
            </a:pPr>
            <a:r>
              <a:rPr lang="en-US" altLang="en-US" sz="3200" dirty="0"/>
              <a:t>2 individuals with different characteristics are mated</a:t>
            </a:r>
          </a:p>
          <a:p>
            <a:endParaRPr lang="en-US" altLang="en-US" sz="1050" dirty="0"/>
          </a:p>
          <a:p>
            <a:r>
              <a:rPr lang="en-US" altLang="en-US" sz="3200" b="1" u="sng" dirty="0" smtClean="0">
                <a:solidFill>
                  <a:schemeClr val="accent4">
                    <a:lumMod val="60000"/>
                    <a:lumOff val="40000"/>
                  </a:schemeClr>
                </a:solidFill>
              </a:rPr>
              <a:t>Characters</a:t>
            </a:r>
            <a:r>
              <a:rPr lang="en-US" altLang="en-US" sz="3200" b="1" u="sng" dirty="0" smtClean="0">
                <a:solidFill>
                  <a:schemeClr val="accent1"/>
                </a:solidFill>
              </a:rPr>
              <a:t> </a:t>
            </a:r>
          </a:p>
          <a:p>
            <a:pPr marL="400050" lvl="1" indent="0">
              <a:buNone/>
            </a:pPr>
            <a:r>
              <a:rPr lang="en-US" altLang="en-US" sz="3200" dirty="0"/>
              <a:t>general features of an organism</a:t>
            </a:r>
          </a:p>
          <a:p>
            <a:endParaRPr lang="en-US" altLang="en-US" sz="1100" dirty="0"/>
          </a:p>
          <a:p>
            <a:r>
              <a:rPr lang="en-US" altLang="en-US" sz="3200" b="1" u="sng" dirty="0" smtClean="0">
                <a:solidFill>
                  <a:schemeClr val="accent4">
                    <a:lumMod val="60000"/>
                    <a:lumOff val="40000"/>
                  </a:schemeClr>
                </a:solidFill>
              </a:rPr>
              <a:t>Traits</a:t>
            </a:r>
          </a:p>
          <a:p>
            <a:pPr marL="400050" lvl="1" indent="0">
              <a:buNone/>
            </a:pPr>
            <a:r>
              <a:rPr lang="en-US" altLang="en-US" sz="3200" dirty="0"/>
              <a:t>identifiable characteristic of an </a:t>
            </a:r>
            <a:r>
              <a:rPr lang="en-US" altLang="en-US" sz="3200" dirty="0" smtClean="0"/>
              <a:t>organism</a:t>
            </a:r>
            <a:endParaRPr lang="en-US" altLang="en-US" sz="3200" dirty="0"/>
          </a:p>
        </p:txBody>
      </p:sp>
    </p:spTree>
    <p:extLst>
      <p:ext uri="{BB962C8B-B14F-4D97-AF65-F5344CB8AC3E}">
        <p14:creationId xmlns:p14="http://schemas.microsoft.com/office/powerpoint/2010/main" val="3315711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0" y="8467"/>
            <a:ext cx="8229600" cy="563563"/>
          </a:xfrm>
        </p:spPr>
        <p:txBody>
          <a:bodyPr>
            <a:normAutofit fontScale="90000"/>
          </a:bodyPr>
          <a:lstStyle/>
          <a:p>
            <a:r>
              <a:rPr lang="en-US" altLang="en-US" dirty="0" smtClean="0"/>
              <a:t>Terms to Know</a:t>
            </a:r>
          </a:p>
        </p:txBody>
      </p:sp>
      <p:sp>
        <p:nvSpPr>
          <p:cNvPr id="82947" name="Content Placeholder 2"/>
          <p:cNvSpPr>
            <a:spLocks noGrp="1"/>
          </p:cNvSpPr>
          <p:nvPr>
            <p:ph sz="quarter" idx="1"/>
          </p:nvPr>
        </p:nvSpPr>
        <p:spPr>
          <a:xfrm>
            <a:off x="1293812" y="685800"/>
            <a:ext cx="9829800" cy="6096000"/>
          </a:xfrm>
        </p:spPr>
        <p:txBody>
          <a:bodyPr>
            <a:noAutofit/>
          </a:bodyPr>
          <a:lstStyle/>
          <a:p>
            <a:r>
              <a:rPr lang="en-US" altLang="en-US" sz="3200" b="1" u="sng" dirty="0" smtClean="0">
                <a:solidFill>
                  <a:schemeClr val="accent4">
                    <a:lumMod val="60000"/>
                    <a:lumOff val="40000"/>
                  </a:schemeClr>
                </a:solidFill>
              </a:rPr>
              <a:t>Self- fertilization</a:t>
            </a:r>
          </a:p>
          <a:p>
            <a:pPr marL="400050" lvl="1" indent="0">
              <a:buNone/>
            </a:pPr>
            <a:r>
              <a:rPr lang="en-US" altLang="en-US" sz="3200" dirty="0"/>
              <a:t>same plant has male and female gametes</a:t>
            </a:r>
          </a:p>
          <a:p>
            <a:endParaRPr lang="en-US" altLang="en-US" sz="3200" dirty="0" smtClean="0"/>
          </a:p>
          <a:p>
            <a:r>
              <a:rPr lang="en-US" altLang="en-US" sz="3200" b="1" u="sng" dirty="0" smtClean="0">
                <a:solidFill>
                  <a:schemeClr val="accent4">
                    <a:lumMod val="60000"/>
                    <a:lumOff val="40000"/>
                  </a:schemeClr>
                </a:solidFill>
              </a:rPr>
              <a:t>True-breeding line</a:t>
            </a:r>
          </a:p>
          <a:p>
            <a:pPr marL="400050" lvl="1" indent="0">
              <a:buNone/>
            </a:pPr>
            <a:r>
              <a:rPr lang="en-US" altLang="en-US" sz="3200" dirty="0"/>
              <a:t>continues to exhibit the same trait after several generations of self-fertilization</a:t>
            </a:r>
          </a:p>
          <a:p>
            <a:endParaRPr lang="en-US" altLang="en-US" sz="3200" dirty="0" smtClean="0"/>
          </a:p>
          <a:p>
            <a:r>
              <a:rPr lang="en-US" altLang="en-US" sz="3200" b="1" u="sng" dirty="0" smtClean="0">
                <a:solidFill>
                  <a:schemeClr val="accent4">
                    <a:lumMod val="60000"/>
                    <a:lumOff val="40000"/>
                  </a:schemeClr>
                </a:solidFill>
              </a:rPr>
              <a:t>Cross fertilization </a:t>
            </a:r>
          </a:p>
          <a:p>
            <a:pPr marL="400050" lvl="1" indent="0">
              <a:buNone/>
            </a:pPr>
            <a:r>
              <a:rPr lang="en-US" altLang="en-US" sz="3200" dirty="0"/>
              <a:t>mating plants that differ by some trait</a:t>
            </a:r>
          </a:p>
        </p:txBody>
      </p:sp>
    </p:spTree>
    <p:extLst>
      <p:ext uri="{BB962C8B-B14F-4D97-AF65-F5344CB8AC3E}">
        <p14:creationId xmlns:p14="http://schemas.microsoft.com/office/powerpoint/2010/main" val="639045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0" y="0"/>
            <a:ext cx="8229600" cy="487363"/>
          </a:xfrm>
        </p:spPr>
        <p:txBody>
          <a:bodyPr>
            <a:normAutofit fontScale="90000"/>
          </a:bodyPr>
          <a:lstStyle/>
          <a:p>
            <a:r>
              <a:rPr lang="en-US" altLang="en-US" dirty="0" smtClean="0"/>
              <a:t>Terms to Know</a:t>
            </a:r>
          </a:p>
        </p:txBody>
      </p:sp>
      <p:sp>
        <p:nvSpPr>
          <p:cNvPr id="84995" name="Content Placeholder 2"/>
          <p:cNvSpPr>
            <a:spLocks noGrp="1"/>
          </p:cNvSpPr>
          <p:nvPr>
            <p:ph sz="quarter" idx="1"/>
          </p:nvPr>
        </p:nvSpPr>
        <p:spPr>
          <a:xfrm>
            <a:off x="1598612" y="762000"/>
            <a:ext cx="8610600" cy="5791200"/>
          </a:xfrm>
        </p:spPr>
        <p:txBody>
          <a:bodyPr>
            <a:normAutofit fontScale="92500" lnSpcReduction="10000"/>
          </a:bodyPr>
          <a:lstStyle/>
          <a:p>
            <a:r>
              <a:rPr lang="en-US" altLang="en-US" sz="3200" b="1" u="sng" dirty="0">
                <a:solidFill>
                  <a:schemeClr val="accent4">
                    <a:lumMod val="60000"/>
                    <a:lumOff val="40000"/>
                  </a:schemeClr>
                </a:solidFill>
              </a:rPr>
              <a:t>Allele</a:t>
            </a:r>
            <a:endParaRPr lang="en-US" altLang="en-US" sz="3200" u="sng" dirty="0">
              <a:solidFill>
                <a:schemeClr val="accent4">
                  <a:lumMod val="60000"/>
                  <a:lumOff val="40000"/>
                </a:schemeClr>
              </a:solidFill>
            </a:endParaRPr>
          </a:p>
          <a:p>
            <a:pPr marL="400050" lvl="1" indent="0">
              <a:buNone/>
            </a:pPr>
            <a:r>
              <a:rPr lang="en-US" altLang="en-US" sz="3200" dirty="0"/>
              <a:t>variant form of a gene</a:t>
            </a:r>
          </a:p>
          <a:p>
            <a:endParaRPr lang="en-US" altLang="en-US" sz="2000" dirty="0"/>
          </a:p>
          <a:p>
            <a:r>
              <a:rPr lang="en-US" altLang="en-US" sz="3200" b="1" u="sng" dirty="0">
                <a:solidFill>
                  <a:schemeClr val="accent4">
                    <a:lumMod val="60000"/>
                    <a:lumOff val="40000"/>
                  </a:schemeClr>
                </a:solidFill>
              </a:rPr>
              <a:t>Homozygous Dominant</a:t>
            </a:r>
          </a:p>
          <a:p>
            <a:pPr marL="400050" lvl="1" indent="0">
              <a:buNone/>
            </a:pPr>
            <a:r>
              <a:rPr lang="en-US" altLang="en-US" sz="3200" dirty="0"/>
              <a:t>2 of the same DOMINANT alleles (Ex. RR)</a:t>
            </a:r>
          </a:p>
          <a:p>
            <a:endParaRPr lang="en-US" altLang="en-US" sz="2000" dirty="0"/>
          </a:p>
          <a:p>
            <a:r>
              <a:rPr lang="en-US" altLang="en-US" sz="3200" b="1" u="sng" dirty="0">
                <a:solidFill>
                  <a:schemeClr val="accent4">
                    <a:lumMod val="60000"/>
                    <a:lumOff val="40000"/>
                  </a:schemeClr>
                </a:solidFill>
              </a:rPr>
              <a:t>Homozygous Recessive</a:t>
            </a:r>
            <a:r>
              <a:rPr lang="en-US" altLang="en-US" sz="3200" u="sng" dirty="0">
                <a:solidFill>
                  <a:schemeClr val="accent4">
                    <a:lumMod val="60000"/>
                    <a:lumOff val="40000"/>
                  </a:schemeClr>
                </a:solidFill>
              </a:rPr>
              <a:t> </a:t>
            </a:r>
          </a:p>
          <a:p>
            <a:pPr marL="400050" lvl="1" indent="0">
              <a:buNone/>
            </a:pPr>
            <a:r>
              <a:rPr lang="en-US" altLang="en-US" sz="3200" dirty="0"/>
              <a:t>2 of the same recessive alleles (Ex. </a:t>
            </a:r>
            <a:r>
              <a:rPr lang="en-US" altLang="en-US" sz="3200" dirty="0" err="1"/>
              <a:t>rr</a:t>
            </a:r>
            <a:r>
              <a:rPr lang="en-US" altLang="en-US" sz="3200" dirty="0"/>
              <a:t>)</a:t>
            </a:r>
          </a:p>
          <a:p>
            <a:endParaRPr lang="en-US" altLang="en-US" sz="2000" dirty="0"/>
          </a:p>
          <a:p>
            <a:r>
              <a:rPr lang="en-US" altLang="en-US" sz="3200" b="1" u="sng" dirty="0">
                <a:solidFill>
                  <a:schemeClr val="accent4">
                    <a:lumMod val="60000"/>
                    <a:lumOff val="40000"/>
                  </a:schemeClr>
                </a:solidFill>
              </a:rPr>
              <a:t>Heterozygous</a:t>
            </a:r>
            <a:r>
              <a:rPr lang="en-US" altLang="en-US" sz="3200" dirty="0">
                <a:solidFill>
                  <a:schemeClr val="accent4">
                    <a:lumMod val="60000"/>
                    <a:lumOff val="40000"/>
                  </a:schemeClr>
                </a:solidFill>
              </a:rPr>
              <a:t> </a:t>
            </a:r>
          </a:p>
          <a:p>
            <a:pPr marL="400050" lvl="1" indent="0">
              <a:buNone/>
            </a:pPr>
            <a:r>
              <a:rPr lang="en-US" altLang="en-US" sz="3200" dirty="0"/>
              <a:t>1 dominant and 1 recessive allele (Ex. Rr)</a:t>
            </a:r>
          </a:p>
        </p:txBody>
      </p:sp>
    </p:spTree>
    <p:extLst>
      <p:ext uri="{BB962C8B-B14F-4D97-AF65-F5344CB8AC3E}">
        <p14:creationId xmlns:p14="http://schemas.microsoft.com/office/powerpoint/2010/main" val="1773768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23812" y="8732"/>
            <a:ext cx="9144001" cy="639760"/>
          </a:xfrm>
        </p:spPr>
        <p:txBody>
          <a:bodyPr>
            <a:normAutofit/>
          </a:bodyPr>
          <a:lstStyle/>
          <a:p>
            <a:r>
              <a:rPr lang="en-US" altLang="en-US" sz="3200" dirty="0" smtClean="0"/>
              <a:t>Characteristics Mendel Studied</a:t>
            </a:r>
          </a:p>
        </p:txBody>
      </p:sp>
      <p:pic>
        <p:nvPicPr>
          <p:cNvPr id="44034" name="Picture 2" descr="pea_trait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7812" y="648492"/>
            <a:ext cx="5562600" cy="6128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0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a:xfrm>
            <a:off x="0" y="0"/>
            <a:ext cx="9144001" cy="533400"/>
          </a:xfrm>
        </p:spPr>
        <p:txBody>
          <a:bodyPr>
            <a:normAutofit/>
          </a:bodyPr>
          <a:lstStyle/>
          <a:p>
            <a:r>
              <a:rPr lang="en-US" altLang="en-US" sz="3200" dirty="0" smtClean="0"/>
              <a:t>Monohybrid Cross</a:t>
            </a:r>
          </a:p>
        </p:txBody>
      </p:sp>
      <p:pic>
        <p:nvPicPr>
          <p:cNvPr id="43010" name="Picture 2" descr="Monohybrid Cross | Monohybrid Cross: Heterozygous Pla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9812" y="292100"/>
            <a:ext cx="5859441" cy="656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889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0"/>
            <a:ext cx="9144001" cy="685800"/>
          </a:xfrm>
        </p:spPr>
        <p:txBody>
          <a:bodyPr>
            <a:noAutofit/>
          </a:bodyPr>
          <a:lstStyle/>
          <a:p>
            <a:r>
              <a:rPr lang="en-US" altLang="en-US" sz="3200" dirty="0"/>
              <a:t>Friedrich </a:t>
            </a:r>
            <a:r>
              <a:rPr lang="en-US" altLang="en-US" sz="3200" dirty="0" err="1"/>
              <a:t>Miescher</a:t>
            </a:r>
            <a:endParaRPr lang="en-US" altLang="en-US" sz="3200" dirty="0"/>
          </a:p>
        </p:txBody>
      </p:sp>
      <p:sp>
        <p:nvSpPr>
          <p:cNvPr id="27651" name="Rectangle 3"/>
          <p:cNvSpPr>
            <a:spLocks noGrp="1" noChangeArrowheads="1"/>
          </p:cNvSpPr>
          <p:nvPr>
            <p:ph type="body" idx="1"/>
          </p:nvPr>
        </p:nvSpPr>
        <p:spPr>
          <a:xfrm>
            <a:off x="1446212" y="1143000"/>
            <a:ext cx="9982200" cy="5181600"/>
          </a:xfrm>
        </p:spPr>
        <p:txBody>
          <a:bodyPr>
            <a:noAutofit/>
          </a:bodyPr>
          <a:lstStyle/>
          <a:p>
            <a:pPr>
              <a:buFontTx/>
              <a:buNone/>
            </a:pPr>
            <a:r>
              <a:rPr lang="en-US" altLang="en-US" sz="3200" dirty="0"/>
              <a:t>1871</a:t>
            </a:r>
          </a:p>
          <a:p>
            <a:r>
              <a:rPr lang="en-US" altLang="en-US" sz="3200" dirty="0"/>
              <a:t>Isolates a type of acid</a:t>
            </a:r>
          </a:p>
          <a:p>
            <a:r>
              <a:rPr lang="en-US" altLang="en-US" sz="3200" dirty="0"/>
              <a:t>From white blood cells of bandages</a:t>
            </a:r>
          </a:p>
          <a:p>
            <a:r>
              <a:rPr lang="en-US" altLang="en-US" sz="3200" dirty="0"/>
              <a:t>Coins the term </a:t>
            </a:r>
            <a:r>
              <a:rPr lang="en-US" altLang="en-US" sz="3200" dirty="0">
                <a:solidFill>
                  <a:schemeClr val="accent4">
                    <a:lumMod val="60000"/>
                    <a:lumOff val="40000"/>
                  </a:schemeClr>
                </a:solidFill>
              </a:rPr>
              <a:t>Nucleic Acid </a:t>
            </a:r>
            <a:r>
              <a:rPr lang="en-US" altLang="en-US" sz="3200" dirty="0"/>
              <a:t>– because it was found in the Nucleus of the cell</a:t>
            </a:r>
          </a:p>
          <a:p>
            <a:r>
              <a:rPr lang="en-US" altLang="en-US" sz="3200" dirty="0" smtClean="0"/>
              <a:t>Most </a:t>
            </a:r>
            <a:r>
              <a:rPr lang="en-US" altLang="en-US" sz="3200" dirty="0"/>
              <a:t>people thought </a:t>
            </a:r>
            <a:r>
              <a:rPr lang="en-US" altLang="en-US" sz="3200" dirty="0">
                <a:solidFill>
                  <a:schemeClr val="accent4">
                    <a:lumMod val="60000"/>
                    <a:lumOff val="40000"/>
                  </a:schemeClr>
                </a:solidFill>
              </a:rPr>
              <a:t>proteins</a:t>
            </a:r>
            <a:r>
              <a:rPr lang="en-US" altLang="en-US" sz="3200" dirty="0"/>
              <a:t> were hereditary material, so no one cared.</a:t>
            </a:r>
          </a:p>
        </p:txBody>
      </p:sp>
    </p:spTree>
    <p:extLst>
      <p:ext uri="{BB962C8B-B14F-4D97-AF65-F5344CB8AC3E}">
        <p14:creationId xmlns:p14="http://schemas.microsoft.com/office/powerpoint/2010/main" val="901191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65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65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65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a:xfrm>
            <a:off x="0" y="16933"/>
            <a:ext cx="9144001" cy="533400"/>
          </a:xfrm>
        </p:spPr>
        <p:txBody>
          <a:bodyPr>
            <a:normAutofit fontScale="90000"/>
          </a:bodyPr>
          <a:lstStyle/>
          <a:p>
            <a:r>
              <a:rPr lang="en-US" altLang="en-US" dirty="0" smtClean="0"/>
              <a:t>Monohybrid Cross- Practice</a:t>
            </a:r>
          </a:p>
        </p:txBody>
      </p:sp>
      <p:sp>
        <p:nvSpPr>
          <p:cNvPr id="4" name="Content Placeholder 2"/>
          <p:cNvSpPr txBox="1">
            <a:spLocks/>
          </p:cNvSpPr>
          <p:nvPr/>
        </p:nvSpPr>
        <p:spPr>
          <a:xfrm>
            <a:off x="1141412" y="990600"/>
            <a:ext cx="9220200" cy="2438400"/>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n-US" altLang="en-US" sz="3200" dirty="0" smtClean="0"/>
              <a:t>In humans, the allele for free hanging ear-lobes (E) is dominant over the allele for attached earlobes (e).  Two heterozygous individuals are crossed.  What are the resulting genotypic and phenotypic ratios for their offspring?</a:t>
            </a:r>
          </a:p>
        </p:txBody>
      </p:sp>
      <p:graphicFrame>
        <p:nvGraphicFramePr>
          <p:cNvPr id="5" name="Table 4"/>
          <p:cNvGraphicFramePr>
            <a:graphicFrameLocks noGrp="1"/>
          </p:cNvGraphicFramePr>
          <p:nvPr>
            <p:extLst>
              <p:ext uri="{D42A27DB-BD31-4B8C-83A1-F6EECF244321}">
                <p14:modId xmlns:p14="http://schemas.microsoft.com/office/powerpoint/2010/main" val="958290795"/>
              </p:ext>
            </p:extLst>
          </p:nvPr>
        </p:nvGraphicFramePr>
        <p:xfrm>
          <a:off x="2970212" y="3657600"/>
          <a:ext cx="4495800" cy="2833686"/>
        </p:xfrm>
        <a:graphic>
          <a:graphicData uri="http://schemas.openxmlformats.org/drawingml/2006/table">
            <a:tbl>
              <a:tblPr firstRow="1" bandRow="1">
                <a:tableStyleId>{8A107856-5554-42FB-B03E-39F5DBC370BA}</a:tableStyleId>
              </a:tblPr>
              <a:tblGrid>
                <a:gridCol w="1498600">
                  <a:extLst>
                    <a:ext uri="{9D8B030D-6E8A-4147-A177-3AD203B41FA5}">
                      <a16:colId xmlns="" xmlns:a16="http://schemas.microsoft.com/office/drawing/2014/main" val="20000"/>
                    </a:ext>
                  </a:extLst>
                </a:gridCol>
                <a:gridCol w="1498600">
                  <a:extLst>
                    <a:ext uri="{9D8B030D-6E8A-4147-A177-3AD203B41FA5}">
                      <a16:colId xmlns="" xmlns:a16="http://schemas.microsoft.com/office/drawing/2014/main" val="20001"/>
                    </a:ext>
                  </a:extLst>
                </a:gridCol>
                <a:gridCol w="1498600">
                  <a:extLst>
                    <a:ext uri="{9D8B030D-6E8A-4147-A177-3AD203B41FA5}">
                      <a16:colId xmlns="" xmlns:a16="http://schemas.microsoft.com/office/drawing/2014/main" val="20002"/>
                    </a:ext>
                  </a:extLst>
                </a:gridCol>
              </a:tblGrid>
              <a:tr h="944562">
                <a:tc>
                  <a:txBody>
                    <a:bodyPr/>
                    <a:lstStyle/>
                    <a:p>
                      <a:endParaRPr lang="en-US" sz="1800" dirty="0"/>
                    </a:p>
                  </a:txBody>
                  <a:tcPr marT="45718" marB="45718"/>
                </a:tc>
                <a:tc>
                  <a:txBody>
                    <a:bodyPr/>
                    <a:lstStyle/>
                    <a:p>
                      <a:endParaRPr lang="en-US" sz="1800" dirty="0"/>
                    </a:p>
                  </a:txBody>
                  <a:tcPr marT="45718" marB="45718"/>
                </a:tc>
                <a:tc>
                  <a:txBody>
                    <a:bodyPr/>
                    <a:lstStyle/>
                    <a:p>
                      <a:endParaRPr lang="en-US" sz="1800" dirty="0"/>
                    </a:p>
                  </a:txBody>
                  <a:tcPr marT="45718" marB="45718"/>
                </a:tc>
                <a:extLst>
                  <a:ext uri="{0D108BD9-81ED-4DB2-BD59-A6C34878D82A}">
                    <a16:rowId xmlns="" xmlns:a16="http://schemas.microsoft.com/office/drawing/2014/main" val="10000"/>
                  </a:ext>
                </a:extLst>
              </a:tr>
              <a:tr h="944562">
                <a:tc>
                  <a:txBody>
                    <a:bodyPr/>
                    <a:lstStyle/>
                    <a:p>
                      <a:endParaRPr lang="en-US" sz="1800" dirty="0"/>
                    </a:p>
                  </a:txBody>
                  <a:tcPr marT="45718" marB="45718"/>
                </a:tc>
                <a:tc>
                  <a:txBody>
                    <a:bodyPr/>
                    <a:lstStyle/>
                    <a:p>
                      <a:endParaRPr lang="en-US" sz="1800" dirty="0"/>
                    </a:p>
                  </a:txBody>
                  <a:tcPr marT="45718" marB="45718"/>
                </a:tc>
                <a:tc>
                  <a:txBody>
                    <a:bodyPr/>
                    <a:lstStyle/>
                    <a:p>
                      <a:endParaRPr lang="en-US" sz="1800" dirty="0"/>
                    </a:p>
                  </a:txBody>
                  <a:tcPr marT="45718" marB="45718"/>
                </a:tc>
                <a:extLst>
                  <a:ext uri="{0D108BD9-81ED-4DB2-BD59-A6C34878D82A}">
                    <a16:rowId xmlns="" xmlns:a16="http://schemas.microsoft.com/office/drawing/2014/main" val="10001"/>
                  </a:ext>
                </a:extLst>
              </a:tr>
              <a:tr h="944562">
                <a:tc>
                  <a:txBody>
                    <a:bodyPr/>
                    <a:lstStyle/>
                    <a:p>
                      <a:endParaRPr lang="en-US" sz="1800" dirty="0"/>
                    </a:p>
                  </a:txBody>
                  <a:tcPr marT="45718" marB="45718"/>
                </a:tc>
                <a:tc>
                  <a:txBody>
                    <a:bodyPr/>
                    <a:lstStyle/>
                    <a:p>
                      <a:endParaRPr lang="en-US" sz="1800" dirty="0"/>
                    </a:p>
                  </a:txBody>
                  <a:tcPr marT="45718" marB="45718"/>
                </a:tc>
                <a:tc>
                  <a:txBody>
                    <a:bodyPr/>
                    <a:lstStyle/>
                    <a:p>
                      <a:endParaRPr lang="en-US" sz="1800" dirty="0"/>
                    </a:p>
                  </a:txBody>
                  <a:tcPr marT="45718" marB="45718"/>
                </a:tc>
                <a:extLst>
                  <a:ext uri="{0D108BD9-81ED-4DB2-BD59-A6C34878D82A}">
                    <a16:rowId xmlns="" xmlns:a16="http://schemas.microsoft.com/office/drawing/2014/main" val="10002"/>
                  </a:ext>
                </a:extLst>
              </a:tr>
            </a:tbl>
          </a:graphicData>
        </a:graphic>
      </p:graphicFrame>
      <p:cxnSp>
        <p:nvCxnSpPr>
          <p:cNvPr id="6" name="Straight Connector 5"/>
          <p:cNvCxnSpPr/>
          <p:nvPr/>
        </p:nvCxnSpPr>
        <p:spPr>
          <a:xfrm>
            <a:off x="3046412" y="3733800"/>
            <a:ext cx="1295400" cy="83820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032359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a:xfrm>
            <a:off x="0" y="0"/>
            <a:ext cx="8229600" cy="487362"/>
          </a:xfrm>
        </p:spPr>
        <p:txBody>
          <a:bodyPr>
            <a:normAutofit fontScale="90000"/>
          </a:bodyPr>
          <a:lstStyle/>
          <a:p>
            <a:r>
              <a:rPr lang="en-US" altLang="en-US" dirty="0" smtClean="0"/>
              <a:t>Law of Segregation</a:t>
            </a:r>
          </a:p>
        </p:txBody>
      </p:sp>
      <p:pic>
        <p:nvPicPr>
          <p:cNvPr id="90115" name="Picture 2" descr="Image result for law of segregation"/>
          <p:cNvPicPr>
            <a:picLocks noChangeAspect="1" noChangeArrowheads="1"/>
          </p:cNvPicPr>
          <p:nvPr/>
        </p:nvPicPr>
        <p:blipFill>
          <a:blip r:embed="rId2">
            <a:extLst>
              <a:ext uri="{28A0092B-C50C-407E-A947-70E740481C1C}">
                <a14:useLocalDpi xmlns:a14="http://schemas.microsoft.com/office/drawing/2010/main" val="0"/>
              </a:ext>
            </a:extLst>
          </a:blip>
          <a:srcRect t="15677"/>
          <a:stretch>
            <a:fillRect/>
          </a:stretch>
        </p:blipFill>
        <p:spPr bwMode="auto">
          <a:xfrm>
            <a:off x="1674812" y="914400"/>
            <a:ext cx="8796338"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4727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0" y="0"/>
            <a:ext cx="8229600" cy="487362"/>
          </a:xfrm>
        </p:spPr>
        <p:txBody>
          <a:bodyPr>
            <a:normAutofit fontScale="90000"/>
          </a:bodyPr>
          <a:lstStyle/>
          <a:p>
            <a:r>
              <a:rPr lang="en-US" altLang="en-US" dirty="0" smtClean="0"/>
              <a:t>Law of Independent Assortment</a:t>
            </a:r>
          </a:p>
        </p:txBody>
      </p:sp>
      <p:pic>
        <p:nvPicPr>
          <p:cNvPr id="91139" name="Picture 2" descr="Image result for law of independent assort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2" y="762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598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a:xfrm>
            <a:off x="0" y="0"/>
            <a:ext cx="8229600" cy="487362"/>
          </a:xfrm>
        </p:spPr>
        <p:txBody>
          <a:bodyPr>
            <a:normAutofit fontScale="90000"/>
          </a:bodyPr>
          <a:lstStyle/>
          <a:p>
            <a:r>
              <a:rPr lang="en-US" altLang="en-US" dirty="0" smtClean="0"/>
              <a:t>Laws</a:t>
            </a:r>
          </a:p>
        </p:txBody>
      </p:sp>
      <p:sp>
        <p:nvSpPr>
          <p:cNvPr id="92163" name="Content Placeholder 2"/>
          <p:cNvSpPr>
            <a:spLocks noGrp="1"/>
          </p:cNvSpPr>
          <p:nvPr>
            <p:ph sz="quarter" idx="1"/>
          </p:nvPr>
        </p:nvSpPr>
        <p:spPr>
          <a:xfrm>
            <a:off x="1370012" y="762000"/>
            <a:ext cx="10287000" cy="5257800"/>
          </a:xfrm>
        </p:spPr>
        <p:txBody>
          <a:bodyPr>
            <a:normAutofit/>
          </a:bodyPr>
          <a:lstStyle/>
          <a:p>
            <a:r>
              <a:rPr lang="en-US" altLang="en-US" sz="3200" b="1" u="sng" dirty="0" smtClean="0">
                <a:solidFill>
                  <a:schemeClr val="accent1"/>
                </a:solidFill>
              </a:rPr>
              <a:t>Chromosome Theory of Inheritance </a:t>
            </a:r>
          </a:p>
          <a:p>
            <a:pPr lvl="1">
              <a:buFont typeface="Arial" panose="020B0604020202020204" pitchFamily="34" charset="0"/>
              <a:buChar char="•"/>
            </a:pPr>
            <a:r>
              <a:rPr lang="en-US" altLang="en-US" sz="3200" dirty="0"/>
              <a:t>Chromosomes are made of DNA which contains genes</a:t>
            </a:r>
          </a:p>
          <a:p>
            <a:pPr lvl="1">
              <a:buFont typeface="Arial" panose="020B0604020202020204" pitchFamily="34" charset="0"/>
              <a:buChar char="•"/>
            </a:pPr>
            <a:endParaRPr lang="en-US" altLang="en-US" sz="3200" dirty="0"/>
          </a:p>
          <a:p>
            <a:pPr lvl="1">
              <a:buFont typeface="Arial" panose="020B0604020202020204" pitchFamily="34" charset="0"/>
              <a:buChar char="•"/>
            </a:pPr>
            <a:r>
              <a:rPr lang="en-US" altLang="en-US" sz="3200" dirty="0"/>
              <a:t>Chromosomes are copied and passed from parent to offspring</a:t>
            </a:r>
          </a:p>
          <a:p>
            <a:pPr lvl="1">
              <a:buFont typeface="Arial" panose="020B0604020202020204" pitchFamily="34" charset="0"/>
              <a:buChar char="•"/>
            </a:pPr>
            <a:endParaRPr lang="en-US" altLang="en-US" sz="3200" dirty="0"/>
          </a:p>
          <a:p>
            <a:pPr lvl="1">
              <a:buFont typeface="Arial" panose="020B0604020202020204" pitchFamily="34" charset="0"/>
              <a:buChar char="•"/>
            </a:pPr>
            <a:r>
              <a:rPr lang="en-US" altLang="en-US" sz="3200" dirty="0"/>
              <a:t>A diploid nucleus contains 2 sets of chromosomes found in homologous pairs</a:t>
            </a:r>
          </a:p>
        </p:txBody>
      </p:sp>
    </p:spTree>
    <p:extLst>
      <p:ext uri="{BB962C8B-B14F-4D97-AF65-F5344CB8AC3E}">
        <p14:creationId xmlns:p14="http://schemas.microsoft.com/office/powerpoint/2010/main" val="3434501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6879" y="25400"/>
            <a:ext cx="8229600" cy="487362"/>
          </a:xfrm>
        </p:spPr>
        <p:txBody>
          <a:bodyPr>
            <a:normAutofit fontScale="90000"/>
          </a:bodyPr>
          <a:lstStyle/>
          <a:p>
            <a:r>
              <a:rPr lang="en-US" altLang="en-US" dirty="0" smtClean="0"/>
              <a:t>Laws</a:t>
            </a:r>
          </a:p>
        </p:txBody>
      </p:sp>
      <p:sp>
        <p:nvSpPr>
          <p:cNvPr id="93187" name="Content Placeholder 2"/>
          <p:cNvSpPr>
            <a:spLocks noGrp="1"/>
          </p:cNvSpPr>
          <p:nvPr>
            <p:ph sz="quarter" idx="1"/>
          </p:nvPr>
        </p:nvSpPr>
        <p:spPr>
          <a:xfrm>
            <a:off x="1674812" y="1066800"/>
            <a:ext cx="9525000" cy="4953000"/>
          </a:xfrm>
        </p:spPr>
        <p:txBody>
          <a:bodyPr>
            <a:normAutofit/>
          </a:bodyPr>
          <a:lstStyle/>
          <a:p>
            <a:r>
              <a:rPr lang="en-US" altLang="en-US" sz="3200" b="1" u="sng" dirty="0" smtClean="0">
                <a:solidFill>
                  <a:schemeClr val="accent1"/>
                </a:solidFill>
              </a:rPr>
              <a:t>Chromosome Theory of Inheritance </a:t>
            </a:r>
          </a:p>
          <a:p>
            <a:pPr lvl="1">
              <a:buFont typeface="Arial" panose="020B0604020202020204" pitchFamily="34" charset="0"/>
              <a:buChar char="•"/>
            </a:pPr>
            <a:r>
              <a:rPr lang="en-US" altLang="en-US" sz="3200" dirty="0"/>
              <a:t>At meiosis one member of each pair goes to one daughter cell.  The chromosome pairs move independently of each other</a:t>
            </a:r>
          </a:p>
          <a:p>
            <a:pPr lvl="1">
              <a:buFont typeface="Arial" panose="020B0604020202020204" pitchFamily="34" charset="0"/>
              <a:buChar char="•"/>
            </a:pPr>
            <a:endParaRPr lang="en-US" altLang="en-US" sz="3200" dirty="0"/>
          </a:p>
          <a:p>
            <a:pPr lvl="1">
              <a:buFont typeface="Arial" panose="020B0604020202020204" pitchFamily="34" charset="0"/>
              <a:buChar char="•"/>
            </a:pPr>
            <a:r>
              <a:rPr lang="en-US" altLang="en-US" sz="3200" dirty="0"/>
              <a:t>Gametes are haploid cells that combine to form diploid organisms with each gamete contributing to one set of chromosomes in the offspring</a:t>
            </a:r>
          </a:p>
        </p:txBody>
      </p:sp>
    </p:spTree>
    <p:extLst>
      <p:ext uri="{BB962C8B-B14F-4D97-AF65-F5344CB8AC3E}">
        <p14:creationId xmlns:p14="http://schemas.microsoft.com/office/powerpoint/2010/main" val="406219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1" descr="Genetics Unit 6. What is genetics? Genetics : Is the science of heredity Genetics began with Mendel Mendel is considered the “Father of Genetics” Mendel. - ppt download - Google Chrome"/>
          <p:cNvPicPr>
            <a:picLocks noChangeAspect="1"/>
          </p:cNvPicPr>
          <p:nvPr/>
        </p:nvPicPr>
        <p:blipFill>
          <a:blip r:embed="rId2">
            <a:extLst>
              <a:ext uri="{28A0092B-C50C-407E-A947-70E740481C1C}">
                <a14:useLocalDpi xmlns:a14="http://schemas.microsoft.com/office/drawing/2010/main" val="0"/>
              </a:ext>
            </a:extLst>
          </a:blip>
          <a:srcRect l="30833" t="17044" r="29524" b="29266"/>
          <a:stretch>
            <a:fillRect/>
          </a:stretch>
        </p:blipFill>
        <p:spPr bwMode="auto">
          <a:xfrm>
            <a:off x="1827212" y="304800"/>
            <a:ext cx="84582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817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Genetics Unit 6. What is genetics? Genetics : Is the science of heredity Genetics began with Mendel Mendel is considered the “Father of Genetics” Mendel. - ppt download - Google Chrome"/>
          <p:cNvPicPr>
            <a:picLocks noChangeAspect="1"/>
          </p:cNvPicPr>
          <p:nvPr/>
        </p:nvPicPr>
        <p:blipFill rotWithShape="1">
          <a:blip r:embed="rId2">
            <a:extLst>
              <a:ext uri="{28A0092B-C50C-407E-A947-70E740481C1C}">
                <a14:useLocalDpi xmlns:a14="http://schemas.microsoft.com/office/drawing/2010/main" val="0"/>
              </a:ext>
            </a:extLst>
          </a:blip>
          <a:srcRect l="30000" t="25555" r="29166" b="27421"/>
          <a:stretch/>
        </p:blipFill>
        <p:spPr bwMode="auto">
          <a:xfrm>
            <a:off x="1522412" y="457200"/>
            <a:ext cx="8936552"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761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1" descr="Genetics Unit 6. What is genetics? Genetics : Is the science of heredity Genetics began with Mendel Mendel is considered the “Father of Genetics” Mendel. - ppt download - Google Chrome"/>
          <p:cNvPicPr>
            <a:picLocks noChangeAspect="1"/>
          </p:cNvPicPr>
          <p:nvPr/>
        </p:nvPicPr>
        <p:blipFill rotWithShape="1">
          <a:blip r:embed="rId2">
            <a:extLst>
              <a:ext uri="{28A0092B-C50C-407E-A947-70E740481C1C}">
                <a14:useLocalDpi xmlns:a14="http://schemas.microsoft.com/office/drawing/2010/main" val="0"/>
              </a:ext>
            </a:extLst>
          </a:blip>
          <a:srcRect l="30305" t="24736" r="32195" b="27904"/>
          <a:stretch/>
        </p:blipFill>
        <p:spPr bwMode="auto">
          <a:xfrm>
            <a:off x="1141412" y="304800"/>
            <a:ext cx="9372599" cy="645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7537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REMEMBER&#10;52&#10;MONOHYBRID CROSS eg (Rr x Rr)&#10;Phenotype Ratio : 3:1&#10;Genotype Ratio : 1:2:1&#10;DIHYBRID CROSS eg (RrTt x RrTt)&#10;Ph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2011" y="152400"/>
            <a:ext cx="8829971" cy="662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074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a:xfrm>
            <a:off x="0" y="13229"/>
            <a:ext cx="8229600" cy="563563"/>
          </a:xfrm>
        </p:spPr>
        <p:txBody>
          <a:bodyPr>
            <a:normAutofit fontScale="90000"/>
          </a:bodyPr>
          <a:lstStyle/>
          <a:p>
            <a:r>
              <a:rPr lang="en-US" altLang="en-US" dirty="0" smtClean="0"/>
              <a:t>Dihybrid Cross Practice</a:t>
            </a:r>
          </a:p>
        </p:txBody>
      </p:sp>
      <p:sp>
        <p:nvSpPr>
          <p:cNvPr id="98307" name="Content Placeholder 2"/>
          <p:cNvSpPr>
            <a:spLocks noGrp="1"/>
          </p:cNvSpPr>
          <p:nvPr>
            <p:ph sz="quarter" idx="1"/>
          </p:nvPr>
        </p:nvSpPr>
        <p:spPr>
          <a:xfrm>
            <a:off x="1446212" y="838200"/>
            <a:ext cx="9220200" cy="1828800"/>
          </a:xfrm>
        </p:spPr>
        <p:txBody>
          <a:bodyPr>
            <a:noAutofit/>
          </a:bodyPr>
          <a:lstStyle/>
          <a:p>
            <a:r>
              <a:rPr lang="en-US" altLang="en-US" sz="3200" dirty="0" smtClean="0"/>
              <a:t>A heterozygous tall, yellow-seeded plant is crossed with another heterozygous tall, yellow-seeded plant. What is the phenotypic ratio of the resulting offspring?</a:t>
            </a:r>
          </a:p>
        </p:txBody>
      </p:sp>
      <p:graphicFrame>
        <p:nvGraphicFramePr>
          <p:cNvPr id="6" name="Table 5"/>
          <p:cNvGraphicFramePr>
            <a:graphicFrameLocks noGrp="1"/>
          </p:cNvGraphicFramePr>
          <p:nvPr/>
        </p:nvGraphicFramePr>
        <p:xfrm>
          <a:off x="2970212" y="2770188"/>
          <a:ext cx="6400800" cy="4087810"/>
        </p:xfrm>
        <a:graphic>
          <a:graphicData uri="http://schemas.openxmlformats.org/drawingml/2006/table">
            <a:tbl>
              <a:tblPr firstRow="1" bandRow="1">
                <a:tableStyleId>{8A107856-5554-42FB-B03E-39F5DBC370BA}</a:tableStyleId>
              </a:tblPr>
              <a:tblGrid>
                <a:gridCol w="1280160">
                  <a:extLst>
                    <a:ext uri="{9D8B030D-6E8A-4147-A177-3AD203B41FA5}">
                      <a16:colId xmlns="" xmlns:a16="http://schemas.microsoft.com/office/drawing/2014/main" val="20000"/>
                    </a:ext>
                  </a:extLst>
                </a:gridCol>
                <a:gridCol w="1280160">
                  <a:extLst>
                    <a:ext uri="{9D8B030D-6E8A-4147-A177-3AD203B41FA5}">
                      <a16:colId xmlns="" xmlns:a16="http://schemas.microsoft.com/office/drawing/2014/main" val="20001"/>
                    </a:ext>
                  </a:extLst>
                </a:gridCol>
                <a:gridCol w="1280160">
                  <a:extLst>
                    <a:ext uri="{9D8B030D-6E8A-4147-A177-3AD203B41FA5}">
                      <a16:colId xmlns="" xmlns:a16="http://schemas.microsoft.com/office/drawing/2014/main" val="20002"/>
                    </a:ext>
                  </a:extLst>
                </a:gridCol>
                <a:gridCol w="1280160">
                  <a:extLst>
                    <a:ext uri="{9D8B030D-6E8A-4147-A177-3AD203B41FA5}">
                      <a16:colId xmlns="" xmlns:a16="http://schemas.microsoft.com/office/drawing/2014/main" val="20003"/>
                    </a:ext>
                  </a:extLst>
                </a:gridCol>
                <a:gridCol w="1280160">
                  <a:extLst>
                    <a:ext uri="{9D8B030D-6E8A-4147-A177-3AD203B41FA5}">
                      <a16:colId xmlns="" xmlns:a16="http://schemas.microsoft.com/office/drawing/2014/main" val="20004"/>
                    </a:ext>
                  </a:extLst>
                </a:gridCol>
              </a:tblGrid>
              <a:tr h="817562">
                <a:tc>
                  <a:txBody>
                    <a:bodyPr/>
                    <a:lstStyle/>
                    <a:p>
                      <a:endParaRPr lang="en-US" sz="1800" dirty="0"/>
                    </a:p>
                  </a:txBody>
                  <a:tcPr marT="45718" marB="45718"/>
                </a:tc>
                <a:tc>
                  <a:txBody>
                    <a:bodyPr/>
                    <a:lstStyle/>
                    <a:p>
                      <a:endParaRPr lang="en-US" sz="1800" dirty="0"/>
                    </a:p>
                  </a:txBody>
                  <a:tcPr marT="45718" marB="45718"/>
                </a:tc>
                <a:tc>
                  <a:txBody>
                    <a:bodyPr/>
                    <a:lstStyle/>
                    <a:p>
                      <a:endParaRPr lang="en-US" sz="1800" dirty="0"/>
                    </a:p>
                  </a:txBody>
                  <a:tcPr marT="45718" marB="45718"/>
                </a:tc>
                <a:tc>
                  <a:txBody>
                    <a:bodyPr/>
                    <a:lstStyle/>
                    <a:p>
                      <a:endParaRPr lang="en-US" sz="1800" dirty="0"/>
                    </a:p>
                  </a:txBody>
                  <a:tcPr marT="45718" marB="45718"/>
                </a:tc>
                <a:tc>
                  <a:txBody>
                    <a:bodyPr/>
                    <a:lstStyle/>
                    <a:p>
                      <a:endParaRPr lang="en-US" sz="1800" dirty="0"/>
                    </a:p>
                  </a:txBody>
                  <a:tcPr marT="45718" marB="45718"/>
                </a:tc>
                <a:extLst>
                  <a:ext uri="{0D108BD9-81ED-4DB2-BD59-A6C34878D82A}">
                    <a16:rowId xmlns="" xmlns:a16="http://schemas.microsoft.com/office/drawing/2014/main" val="10000"/>
                  </a:ext>
                </a:extLst>
              </a:tr>
              <a:tr h="817562">
                <a:tc>
                  <a:txBody>
                    <a:bodyPr/>
                    <a:lstStyle/>
                    <a:p>
                      <a:endParaRPr lang="en-US" sz="1800" dirty="0"/>
                    </a:p>
                  </a:txBody>
                  <a:tcPr marT="45718" marB="45718"/>
                </a:tc>
                <a:tc>
                  <a:txBody>
                    <a:bodyPr/>
                    <a:lstStyle/>
                    <a:p>
                      <a:endParaRPr lang="en-US" sz="1800" dirty="0"/>
                    </a:p>
                  </a:txBody>
                  <a:tcPr marT="45718" marB="45718"/>
                </a:tc>
                <a:tc>
                  <a:txBody>
                    <a:bodyPr/>
                    <a:lstStyle/>
                    <a:p>
                      <a:endParaRPr lang="en-US" sz="1800" dirty="0"/>
                    </a:p>
                  </a:txBody>
                  <a:tcPr marT="45718" marB="45718"/>
                </a:tc>
                <a:tc>
                  <a:txBody>
                    <a:bodyPr/>
                    <a:lstStyle/>
                    <a:p>
                      <a:endParaRPr lang="en-US" sz="1800"/>
                    </a:p>
                  </a:txBody>
                  <a:tcPr marT="45718" marB="45718"/>
                </a:tc>
                <a:tc>
                  <a:txBody>
                    <a:bodyPr/>
                    <a:lstStyle/>
                    <a:p>
                      <a:endParaRPr lang="en-US" sz="1800"/>
                    </a:p>
                  </a:txBody>
                  <a:tcPr marT="45718" marB="45718"/>
                </a:tc>
                <a:extLst>
                  <a:ext uri="{0D108BD9-81ED-4DB2-BD59-A6C34878D82A}">
                    <a16:rowId xmlns="" xmlns:a16="http://schemas.microsoft.com/office/drawing/2014/main" val="10001"/>
                  </a:ext>
                </a:extLst>
              </a:tr>
              <a:tr h="817562">
                <a:tc>
                  <a:txBody>
                    <a:bodyPr/>
                    <a:lstStyle/>
                    <a:p>
                      <a:endParaRPr lang="en-US" sz="1800" dirty="0"/>
                    </a:p>
                  </a:txBody>
                  <a:tcPr marT="45718" marB="45718"/>
                </a:tc>
                <a:tc>
                  <a:txBody>
                    <a:bodyPr/>
                    <a:lstStyle/>
                    <a:p>
                      <a:endParaRPr lang="en-US" sz="1800" dirty="0"/>
                    </a:p>
                  </a:txBody>
                  <a:tcPr marT="45718" marB="45718"/>
                </a:tc>
                <a:tc>
                  <a:txBody>
                    <a:bodyPr/>
                    <a:lstStyle/>
                    <a:p>
                      <a:endParaRPr lang="en-US" sz="1800"/>
                    </a:p>
                  </a:txBody>
                  <a:tcPr marT="45718" marB="45718"/>
                </a:tc>
                <a:tc>
                  <a:txBody>
                    <a:bodyPr/>
                    <a:lstStyle/>
                    <a:p>
                      <a:endParaRPr lang="en-US" sz="1800"/>
                    </a:p>
                  </a:txBody>
                  <a:tcPr marT="45718" marB="45718"/>
                </a:tc>
                <a:tc>
                  <a:txBody>
                    <a:bodyPr/>
                    <a:lstStyle/>
                    <a:p>
                      <a:endParaRPr lang="en-US" sz="1800"/>
                    </a:p>
                  </a:txBody>
                  <a:tcPr marT="45718" marB="45718"/>
                </a:tc>
                <a:extLst>
                  <a:ext uri="{0D108BD9-81ED-4DB2-BD59-A6C34878D82A}">
                    <a16:rowId xmlns="" xmlns:a16="http://schemas.microsoft.com/office/drawing/2014/main" val="10002"/>
                  </a:ext>
                </a:extLst>
              </a:tr>
              <a:tr h="817562">
                <a:tc>
                  <a:txBody>
                    <a:bodyPr/>
                    <a:lstStyle/>
                    <a:p>
                      <a:endParaRPr lang="en-US" sz="1800"/>
                    </a:p>
                  </a:txBody>
                  <a:tcPr marT="45718" marB="45718"/>
                </a:tc>
                <a:tc>
                  <a:txBody>
                    <a:bodyPr/>
                    <a:lstStyle/>
                    <a:p>
                      <a:endParaRPr lang="en-US" sz="1800"/>
                    </a:p>
                  </a:txBody>
                  <a:tcPr marT="45718" marB="45718"/>
                </a:tc>
                <a:tc>
                  <a:txBody>
                    <a:bodyPr/>
                    <a:lstStyle/>
                    <a:p>
                      <a:endParaRPr lang="en-US" sz="1800" dirty="0"/>
                    </a:p>
                  </a:txBody>
                  <a:tcPr marT="45718" marB="45718"/>
                </a:tc>
                <a:tc>
                  <a:txBody>
                    <a:bodyPr/>
                    <a:lstStyle/>
                    <a:p>
                      <a:endParaRPr lang="en-US" sz="1800"/>
                    </a:p>
                  </a:txBody>
                  <a:tcPr marT="45718" marB="45718"/>
                </a:tc>
                <a:tc>
                  <a:txBody>
                    <a:bodyPr/>
                    <a:lstStyle/>
                    <a:p>
                      <a:endParaRPr lang="en-US" sz="1800"/>
                    </a:p>
                  </a:txBody>
                  <a:tcPr marT="45718" marB="45718"/>
                </a:tc>
                <a:extLst>
                  <a:ext uri="{0D108BD9-81ED-4DB2-BD59-A6C34878D82A}">
                    <a16:rowId xmlns="" xmlns:a16="http://schemas.microsoft.com/office/drawing/2014/main" val="10003"/>
                  </a:ext>
                </a:extLst>
              </a:tr>
              <a:tr h="817562">
                <a:tc>
                  <a:txBody>
                    <a:bodyPr/>
                    <a:lstStyle/>
                    <a:p>
                      <a:endParaRPr lang="en-US" sz="1800"/>
                    </a:p>
                  </a:txBody>
                  <a:tcPr marT="45718" marB="45718"/>
                </a:tc>
                <a:tc>
                  <a:txBody>
                    <a:bodyPr/>
                    <a:lstStyle/>
                    <a:p>
                      <a:endParaRPr lang="en-US" sz="1800"/>
                    </a:p>
                  </a:txBody>
                  <a:tcPr marT="45718" marB="45718"/>
                </a:tc>
                <a:tc>
                  <a:txBody>
                    <a:bodyPr/>
                    <a:lstStyle/>
                    <a:p>
                      <a:endParaRPr lang="en-US" sz="1800"/>
                    </a:p>
                  </a:txBody>
                  <a:tcPr marT="45718" marB="45718"/>
                </a:tc>
                <a:tc>
                  <a:txBody>
                    <a:bodyPr/>
                    <a:lstStyle/>
                    <a:p>
                      <a:endParaRPr lang="en-US" sz="1800" dirty="0"/>
                    </a:p>
                  </a:txBody>
                  <a:tcPr marT="45718" marB="45718"/>
                </a:tc>
                <a:tc>
                  <a:txBody>
                    <a:bodyPr/>
                    <a:lstStyle/>
                    <a:p>
                      <a:endParaRPr lang="en-US" sz="1800" dirty="0"/>
                    </a:p>
                  </a:txBody>
                  <a:tcPr marT="45718" marB="45718"/>
                </a:tc>
                <a:extLst>
                  <a:ext uri="{0D108BD9-81ED-4DB2-BD59-A6C34878D82A}">
                    <a16:rowId xmlns="" xmlns:a16="http://schemas.microsoft.com/office/drawing/2014/main" val="10004"/>
                  </a:ext>
                </a:extLst>
              </a:tr>
            </a:tbl>
          </a:graphicData>
        </a:graphic>
      </p:graphicFrame>
      <p:cxnSp>
        <p:nvCxnSpPr>
          <p:cNvPr id="4" name="Straight Connector 3"/>
          <p:cNvCxnSpPr/>
          <p:nvPr/>
        </p:nvCxnSpPr>
        <p:spPr>
          <a:xfrm>
            <a:off x="2970212" y="2743200"/>
            <a:ext cx="1295400" cy="83820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152380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74612" y="0"/>
            <a:ext cx="9144001" cy="533400"/>
          </a:xfrm>
        </p:spPr>
        <p:txBody>
          <a:bodyPr>
            <a:normAutofit/>
          </a:bodyPr>
          <a:lstStyle/>
          <a:p>
            <a:r>
              <a:rPr lang="en-US" altLang="en-US" sz="3200" dirty="0"/>
              <a:t>Frederick Griffith</a:t>
            </a:r>
          </a:p>
        </p:txBody>
      </p:sp>
      <p:sp>
        <p:nvSpPr>
          <p:cNvPr id="31747" name="Rectangle 3"/>
          <p:cNvSpPr>
            <a:spLocks noGrp="1" noChangeArrowheads="1"/>
          </p:cNvSpPr>
          <p:nvPr>
            <p:ph type="body" idx="1"/>
          </p:nvPr>
        </p:nvSpPr>
        <p:spPr>
          <a:xfrm>
            <a:off x="912812" y="685800"/>
            <a:ext cx="8229600" cy="1830388"/>
          </a:xfrm>
        </p:spPr>
        <p:txBody>
          <a:bodyPr>
            <a:normAutofit/>
          </a:bodyPr>
          <a:lstStyle/>
          <a:p>
            <a:pPr>
              <a:buFontTx/>
              <a:buNone/>
            </a:pPr>
            <a:r>
              <a:rPr lang="en-US" altLang="en-US" sz="3200" dirty="0"/>
              <a:t>1928</a:t>
            </a:r>
          </a:p>
          <a:p>
            <a:r>
              <a:rPr lang="en-US" altLang="en-US" sz="3200" dirty="0"/>
              <a:t>Transforming factor in bacteria</a:t>
            </a:r>
          </a:p>
        </p:txBody>
      </p:sp>
      <p:pic>
        <p:nvPicPr>
          <p:cNvPr id="1331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3412" y="1981199"/>
            <a:ext cx="8229600" cy="4866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3011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0" y="0"/>
            <a:ext cx="8229600" cy="563563"/>
          </a:xfrm>
        </p:spPr>
        <p:txBody>
          <a:bodyPr>
            <a:normAutofit fontScale="90000"/>
          </a:bodyPr>
          <a:lstStyle/>
          <a:p>
            <a:r>
              <a:rPr lang="en-US" altLang="en-US" dirty="0" smtClean="0"/>
              <a:t>Pedigrees</a:t>
            </a:r>
          </a:p>
        </p:txBody>
      </p:sp>
      <p:sp>
        <p:nvSpPr>
          <p:cNvPr id="99331" name="Content Placeholder 2"/>
          <p:cNvSpPr>
            <a:spLocks noGrp="1"/>
          </p:cNvSpPr>
          <p:nvPr>
            <p:ph sz="quarter" idx="1"/>
          </p:nvPr>
        </p:nvSpPr>
        <p:spPr>
          <a:xfrm>
            <a:off x="1751012" y="563563"/>
            <a:ext cx="8229600" cy="1143000"/>
          </a:xfrm>
        </p:spPr>
        <p:txBody>
          <a:bodyPr>
            <a:normAutofit/>
          </a:bodyPr>
          <a:lstStyle/>
          <a:p>
            <a:r>
              <a:rPr lang="en-US" altLang="en-US" sz="3200" dirty="0" smtClean="0"/>
              <a:t>Diagram that tracks appearance of a particular trait (usually a disease) in Humans</a:t>
            </a:r>
          </a:p>
        </p:txBody>
      </p:sp>
      <p:pic>
        <p:nvPicPr>
          <p:cNvPr id="9933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6412" y="1557435"/>
            <a:ext cx="5905500" cy="5257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5532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a:xfrm>
            <a:off x="15345" y="0"/>
            <a:ext cx="8229600" cy="563563"/>
          </a:xfrm>
        </p:spPr>
        <p:txBody>
          <a:bodyPr>
            <a:normAutofit fontScale="90000"/>
          </a:bodyPr>
          <a:lstStyle/>
          <a:p>
            <a:r>
              <a:rPr lang="en-US" altLang="en-US" dirty="0" smtClean="0"/>
              <a:t>Sex Linked traits</a:t>
            </a:r>
          </a:p>
        </p:txBody>
      </p:sp>
      <p:sp>
        <p:nvSpPr>
          <p:cNvPr id="3" name="Content Placeholder 2"/>
          <p:cNvSpPr>
            <a:spLocks noGrp="1"/>
          </p:cNvSpPr>
          <p:nvPr>
            <p:ph sz="quarter" idx="1"/>
          </p:nvPr>
        </p:nvSpPr>
        <p:spPr>
          <a:xfrm>
            <a:off x="1293812" y="609600"/>
            <a:ext cx="10363200" cy="6248400"/>
          </a:xfrm>
        </p:spPr>
        <p:txBody>
          <a:bodyPr>
            <a:noAutofit/>
          </a:bodyPr>
          <a:lstStyle/>
          <a:p>
            <a:pPr>
              <a:defRPr/>
            </a:pPr>
            <a:r>
              <a:rPr lang="en-US" sz="3200" b="1" u="sng" dirty="0" smtClean="0">
                <a:solidFill>
                  <a:schemeClr val="accent1"/>
                </a:solidFill>
              </a:rPr>
              <a:t>Sex Linked</a:t>
            </a:r>
          </a:p>
          <a:p>
            <a:pPr lvl="1">
              <a:buFont typeface="Arial" panose="020B0604020202020204" pitchFamily="34" charset="0"/>
              <a:buChar char="•"/>
              <a:defRPr/>
            </a:pPr>
            <a:r>
              <a:rPr lang="en-US" sz="3200" dirty="0"/>
              <a:t>Genes found on one sex chromosome but not the other (typically the X chromosome)</a:t>
            </a:r>
          </a:p>
          <a:p>
            <a:pPr marL="0" indent="0">
              <a:buNone/>
              <a:defRPr/>
            </a:pPr>
            <a:endParaRPr lang="en-US" sz="1200" dirty="0"/>
          </a:p>
          <a:p>
            <a:pPr lvl="1">
              <a:buFont typeface="Arial" panose="020B0604020202020204" pitchFamily="34" charset="0"/>
              <a:buChar char="•"/>
              <a:defRPr/>
            </a:pPr>
            <a:r>
              <a:rPr lang="en-US" sz="3200" dirty="0"/>
              <a:t>Because boys only inherit 1 X chromosome, they are more likely to have a sex-linked chromosomal disease</a:t>
            </a:r>
          </a:p>
          <a:p>
            <a:pPr>
              <a:defRPr/>
            </a:pPr>
            <a:endParaRPr lang="en-US" sz="1200" dirty="0"/>
          </a:p>
          <a:p>
            <a:pPr lvl="1">
              <a:buFont typeface="Arial" panose="020B0604020202020204" pitchFamily="34" charset="0"/>
              <a:buChar char="•"/>
              <a:defRPr/>
            </a:pPr>
            <a:r>
              <a:rPr lang="en-US" sz="3200" dirty="0">
                <a:sym typeface="Wingdings" pitchFamily="2" charset="2"/>
              </a:rPr>
              <a:t>1 mutation can have more than 1 consequence</a:t>
            </a:r>
            <a:endParaRPr lang="en-US" sz="3200" dirty="0"/>
          </a:p>
          <a:p>
            <a:pPr lvl="2">
              <a:buFont typeface="Arial" panose="020B0604020202020204" pitchFamily="34" charset="0"/>
              <a:buChar char="•"/>
              <a:defRPr/>
            </a:pPr>
            <a:r>
              <a:rPr lang="en-US" sz="3200" dirty="0"/>
              <a:t>A single gene can affect a cell in more </a:t>
            </a:r>
            <a:r>
              <a:rPr lang="en-US" sz="3200" dirty="0" smtClean="0"/>
              <a:t>than 1 </a:t>
            </a:r>
            <a:r>
              <a:rPr lang="en-US" sz="3200" dirty="0"/>
              <a:t>way</a:t>
            </a:r>
          </a:p>
          <a:p>
            <a:pPr lvl="2">
              <a:buFont typeface="Arial" panose="020B0604020202020204" pitchFamily="34" charset="0"/>
              <a:buChar char="•"/>
              <a:defRPr/>
            </a:pPr>
            <a:r>
              <a:rPr lang="en-US" sz="3200" dirty="0"/>
              <a:t>A gene can be expressed in different cell types</a:t>
            </a:r>
          </a:p>
          <a:p>
            <a:pPr lvl="2">
              <a:buFont typeface="Arial" panose="020B0604020202020204" pitchFamily="34" charset="0"/>
              <a:buChar char="•"/>
              <a:defRPr/>
            </a:pPr>
            <a:r>
              <a:rPr lang="en-US" sz="3200" dirty="0"/>
              <a:t>A gene may be expressed at various stages of development</a:t>
            </a:r>
          </a:p>
        </p:txBody>
      </p:sp>
    </p:spTree>
    <p:extLst>
      <p:ext uri="{BB962C8B-B14F-4D97-AF65-F5344CB8AC3E}">
        <p14:creationId xmlns:p14="http://schemas.microsoft.com/office/powerpoint/2010/main" val="187226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a:xfrm>
            <a:off x="6879" y="0"/>
            <a:ext cx="8229600" cy="563563"/>
          </a:xfrm>
        </p:spPr>
        <p:txBody>
          <a:bodyPr>
            <a:normAutofit fontScale="90000"/>
          </a:bodyPr>
          <a:lstStyle/>
          <a:p>
            <a:r>
              <a:rPr lang="en-US" altLang="en-US" dirty="0" smtClean="0"/>
              <a:t>Sex Linked traits</a:t>
            </a:r>
          </a:p>
        </p:txBody>
      </p:sp>
      <p:pic>
        <p:nvPicPr>
          <p:cNvPr id="101379" name="Picture 4" descr="05 sex-linked inheritance - Google Chrome"/>
          <p:cNvPicPr>
            <a:picLocks noChangeAspect="1"/>
          </p:cNvPicPr>
          <p:nvPr/>
        </p:nvPicPr>
        <p:blipFill>
          <a:blip r:embed="rId2">
            <a:extLst>
              <a:ext uri="{28A0092B-C50C-407E-A947-70E740481C1C}">
                <a14:useLocalDpi xmlns:a14="http://schemas.microsoft.com/office/drawing/2010/main" val="0"/>
              </a:ext>
            </a:extLst>
          </a:blip>
          <a:srcRect l="25491" t="18694" r="42645" b="42001"/>
          <a:stretch>
            <a:fillRect/>
          </a:stretch>
        </p:blipFill>
        <p:spPr bwMode="auto">
          <a:xfrm>
            <a:off x="2360612" y="914401"/>
            <a:ext cx="7620000"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983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23812" y="0"/>
            <a:ext cx="8229600" cy="563563"/>
          </a:xfrm>
        </p:spPr>
        <p:txBody>
          <a:bodyPr>
            <a:normAutofit fontScale="90000"/>
          </a:bodyPr>
          <a:lstStyle/>
          <a:p>
            <a:r>
              <a:rPr lang="en-US" altLang="en-US" dirty="0" smtClean="0"/>
              <a:t>Sex Linked traits</a:t>
            </a:r>
          </a:p>
        </p:txBody>
      </p:sp>
      <p:pic>
        <p:nvPicPr>
          <p:cNvPr id="102403" name="Picture 3" descr="05 sex-linked inheritance - Google Chrome"/>
          <p:cNvPicPr>
            <a:picLocks noChangeAspect="1"/>
          </p:cNvPicPr>
          <p:nvPr/>
        </p:nvPicPr>
        <p:blipFill>
          <a:blip r:embed="rId2">
            <a:extLst>
              <a:ext uri="{28A0092B-C50C-407E-A947-70E740481C1C}">
                <a14:useLocalDpi xmlns:a14="http://schemas.microsoft.com/office/drawing/2010/main" val="0"/>
              </a:ext>
            </a:extLst>
          </a:blip>
          <a:srcRect l="25833" t="18750" r="42500" b="40417"/>
          <a:stretch>
            <a:fillRect/>
          </a:stretch>
        </p:blipFill>
        <p:spPr bwMode="auto">
          <a:xfrm>
            <a:off x="2132012" y="838201"/>
            <a:ext cx="7696200" cy="541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4807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a:xfrm>
            <a:off x="0" y="0"/>
            <a:ext cx="8229600" cy="563563"/>
          </a:xfrm>
        </p:spPr>
        <p:txBody>
          <a:bodyPr>
            <a:normAutofit fontScale="90000"/>
          </a:bodyPr>
          <a:lstStyle/>
          <a:p>
            <a:r>
              <a:rPr lang="en-US" altLang="en-US" dirty="0" smtClean="0"/>
              <a:t>Sex Linked traits</a:t>
            </a:r>
          </a:p>
        </p:txBody>
      </p:sp>
      <p:pic>
        <p:nvPicPr>
          <p:cNvPr id="103427" name="Picture 2" descr="list of sex linked disorders - Google Search - Google Chrome"/>
          <p:cNvPicPr>
            <a:picLocks noChangeAspect="1"/>
          </p:cNvPicPr>
          <p:nvPr/>
        </p:nvPicPr>
        <p:blipFill>
          <a:blip r:embed="rId2">
            <a:extLst>
              <a:ext uri="{28A0092B-C50C-407E-A947-70E740481C1C}">
                <a14:useLocalDpi xmlns:a14="http://schemas.microsoft.com/office/drawing/2010/main" val="0"/>
              </a:ext>
            </a:extLst>
          </a:blip>
          <a:srcRect l="14166" t="34029" r="50833" b="17500"/>
          <a:stretch>
            <a:fillRect/>
          </a:stretch>
        </p:blipFill>
        <p:spPr bwMode="auto">
          <a:xfrm>
            <a:off x="1979612" y="555625"/>
            <a:ext cx="8229600"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1409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0" y="0"/>
            <a:ext cx="8229600" cy="639763"/>
          </a:xfrm>
        </p:spPr>
        <p:txBody>
          <a:bodyPr/>
          <a:lstStyle/>
          <a:p>
            <a:r>
              <a:rPr lang="en-US" altLang="en-US" dirty="0" smtClean="0"/>
              <a:t>Genetic Disorders</a:t>
            </a:r>
          </a:p>
        </p:txBody>
      </p:sp>
      <p:pic>
        <p:nvPicPr>
          <p:cNvPr id="104451" name="Picture 6" descr="Related image"/>
          <p:cNvPicPr>
            <a:picLocks noChangeAspect="1" noChangeArrowheads="1"/>
          </p:cNvPicPr>
          <p:nvPr/>
        </p:nvPicPr>
        <p:blipFill>
          <a:blip r:embed="rId2">
            <a:extLst>
              <a:ext uri="{28A0092B-C50C-407E-A947-70E740481C1C}">
                <a14:useLocalDpi xmlns:a14="http://schemas.microsoft.com/office/drawing/2010/main" val="0"/>
              </a:ext>
            </a:extLst>
          </a:blip>
          <a:srcRect l="833" t="21112" r="-833" b="4443"/>
          <a:stretch>
            <a:fillRect/>
          </a:stretch>
        </p:blipFill>
        <p:spPr bwMode="auto">
          <a:xfrm>
            <a:off x="1543050" y="1524000"/>
            <a:ext cx="9144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3545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18521" y="0"/>
            <a:ext cx="9144001" cy="609600"/>
          </a:xfrm>
        </p:spPr>
        <p:txBody>
          <a:bodyPr>
            <a:normAutofit/>
          </a:bodyPr>
          <a:lstStyle/>
          <a:p>
            <a:r>
              <a:rPr lang="en-US" altLang="en-US" sz="3200" dirty="0" smtClean="0"/>
              <a:t>Blood Type</a:t>
            </a:r>
          </a:p>
        </p:txBody>
      </p:sp>
      <p:pic>
        <p:nvPicPr>
          <p:cNvPr id="105475" name="Picture 2" descr="http://course1.winona.edu/kbates/Bio241/images/figure-10-14.jpg"/>
          <p:cNvPicPr>
            <a:picLocks noChangeAspect="1" noChangeArrowheads="1"/>
          </p:cNvPicPr>
          <p:nvPr/>
        </p:nvPicPr>
        <p:blipFill rotWithShape="1">
          <a:blip r:embed="rId2">
            <a:extLst>
              <a:ext uri="{28A0092B-C50C-407E-A947-70E740481C1C}">
                <a14:useLocalDpi xmlns:a14="http://schemas.microsoft.com/office/drawing/2010/main" val="0"/>
              </a:ext>
            </a:extLst>
          </a:blip>
          <a:srcRect l="1785" t="1153" r="42397" b="4760"/>
          <a:stretch/>
        </p:blipFill>
        <p:spPr bwMode="auto">
          <a:xfrm>
            <a:off x="3046412" y="338667"/>
            <a:ext cx="5148264" cy="6336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1820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4" descr="Image result for blood ty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0735" y="1219200"/>
            <a:ext cx="8385277"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140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2279" y="0"/>
            <a:ext cx="9144001" cy="457200"/>
          </a:xfrm>
        </p:spPr>
        <p:txBody>
          <a:bodyPr>
            <a:normAutofit fontScale="90000"/>
          </a:bodyPr>
          <a:lstStyle/>
          <a:p>
            <a:r>
              <a:rPr lang="en-US" altLang="en-US" sz="3200" dirty="0"/>
              <a:t>Avery, MacLeod, McCarty</a:t>
            </a:r>
          </a:p>
        </p:txBody>
      </p:sp>
      <p:sp>
        <p:nvSpPr>
          <p:cNvPr id="29699" name="Rectangle 3"/>
          <p:cNvSpPr>
            <a:spLocks noGrp="1" noChangeArrowheads="1"/>
          </p:cNvSpPr>
          <p:nvPr>
            <p:ph type="body" idx="1"/>
          </p:nvPr>
        </p:nvSpPr>
        <p:spPr>
          <a:xfrm>
            <a:off x="953559" y="762000"/>
            <a:ext cx="8229600" cy="1998663"/>
          </a:xfrm>
        </p:spPr>
        <p:txBody>
          <a:bodyPr>
            <a:normAutofit/>
          </a:bodyPr>
          <a:lstStyle/>
          <a:p>
            <a:pPr>
              <a:buFontTx/>
              <a:buNone/>
            </a:pPr>
            <a:r>
              <a:rPr lang="en-US" altLang="en-US" sz="3200" dirty="0"/>
              <a:t>1944</a:t>
            </a:r>
          </a:p>
          <a:p>
            <a:r>
              <a:rPr lang="en-US" altLang="en-US" sz="3200" dirty="0">
                <a:solidFill>
                  <a:schemeClr val="accent4">
                    <a:lumMod val="60000"/>
                    <a:lumOff val="40000"/>
                  </a:schemeClr>
                </a:solidFill>
              </a:rPr>
              <a:t>DNase</a:t>
            </a:r>
            <a:r>
              <a:rPr lang="en-US" altLang="en-US" sz="3200" dirty="0"/>
              <a:t> vs. </a:t>
            </a:r>
            <a:r>
              <a:rPr lang="en-US" altLang="en-US" sz="3200" dirty="0">
                <a:solidFill>
                  <a:schemeClr val="accent4">
                    <a:lumMod val="60000"/>
                    <a:lumOff val="40000"/>
                  </a:schemeClr>
                </a:solidFill>
              </a:rPr>
              <a:t>Protease</a:t>
            </a:r>
          </a:p>
        </p:txBody>
      </p:sp>
      <p:pic>
        <p:nvPicPr>
          <p:cNvPr id="12290" name="Picture 2" descr="Image result for avery macleod mccarty experiment"/>
          <p:cNvPicPr>
            <a:picLocks noChangeAspect="1" noChangeArrowheads="1"/>
          </p:cNvPicPr>
          <p:nvPr/>
        </p:nvPicPr>
        <p:blipFill rotWithShape="1">
          <a:blip r:embed="rId2">
            <a:extLst>
              <a:ext uri="{28A0092B-C50C-407E-A947-70E740481C1C}">
                <a14:useLocalDpi xmlns:a14="http://schemas.microsoft.com/office/drawing/2010/main" val="0"/>
              </a:ext>
            </a:extLst>
          </a:blip>
          <a:srcRect t="22431" b="9793"/>
          <a:stretch/>
        </p:blipFill>
        <p:spPr bwMode="auto">
          <a:xfrm>
            <a:off x="1522411" y="2057400"/>
            <a:ext cx="9443803"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90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74612" y="0"/>
            <a:ext cx="9144001" cy="533400"/>
          </a:xfrm>
        </p:spPr>
        <p:txBody>
          <a:bodyPr>
            <a:normAutofit/>
          </a:bodyPr>
          <a:lstStyle/>
          <a:p>
            <a:r>
              <a:rPr lang="en-US" altLang="en-US" sz="3200" dirty="0"/>
              <a:t>Hershey and Chase</a:t>
            </a:r>
          </a:p>
        </p:txBody>
      </p:sp>
      <p:sp>
        <p:nvSpPr>
          <p:cNvPr id="32771" name="Rectangle 3"/>
          <p:cNvSpPr>
            <a:spLocks noGrp="1" noChangeArrowheads="1"/>
          </p:cNvSpPr>
          <p:nvPr>
            <p:ph type="body" idx="1"/>
          </p:nvPr>
        </p:nvSpPr>
        <p:spPr>
          <a:xfrm>
            <a:off x="995892" y="685801"/>
            <a:ext cx="8229600" cy="1066800"/>
          </a:xfrm>
        </p:spPr>
        <p:txBody>
          <a:bodyPr>
            <a:noAutofit/>
          </a:bodyPr>
          <a:lstStyle/>
          <a:p>
            <a:pPr>
              <a:buFontTx/>
              <a:buNone/>
            </a:pPr>
            <a:r>
              <a:rPr lang="en-US" altLang="en-US" sz="3200" dirty="0"/>
              <a:t>1952</a:t>
            </a:r>
          </a:p>
          <a:p>
            <a:r>
              <a:rPr lang="en-US" altLang="en-US" sz="3200" dirty="0" smtClean="0"/>
              <a:t>Blender Experiment</a:t>
            </a:r>
            <a:endParaRPr lang="en-US" altLang="en-US" sz="3200" dirty="0"/>
          </a:p>
        </p:txBody>
      </p:sp>
      <p:pic>
        <p:nvPicPr>
          <p:cNvPr id="11266"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1000" b="5882"/>
          <a:stretch/>
        </p:blipFill>
        <p:spPr bwMode="auto">
          <a:xfrm>
            <a:off x="2589212" y="1905002"/>
            <a:ext cx="75438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07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0" y="0"/>
            <a:ext cx="9144001" cy="533400"/>
          </a:xfrm>
        </p:spPr>
        <p:txBody>
          <a:bodyPr>
            <a:normAutofit/>
          </a:bodyPr>
          <a:lstStyle/>
          <a:p>
            <a:r>
              <a:rPr lang="en-US" altLang="en-US" sz="3200" dirty="0"/>
              <a:t>Erwin Chargaff</a:t>
            </a:r>
          </a:p>
        </p:txBody>
      </p:sp>
      <p:sp>
        <p:nvSpPr>
          <p:cNvPr id="34819" name="Rectangle 3"/>
          <p:cNvSpPr>
            <a:spLocks noGrp="1" noChangeArrowheads="1"/>
          </p:cNvSpPr>
          <p:nvPr>
            <p:ph type="body" idx="1"/>
          </p:nvPr>
        </p:nvSpPr>
        <p:spPr>
          <a:xfrm>
            <a:off x="946680" y="609600"/>
            <a:ext cx="10481732" cy="5043488"/>
          </a:xfrm>
        </p:spPr>
        <p:txBody>
          <a:bodyPr>
            <a:noAutofit/>
          </a:bodyPr>
          <a:lstStyle/>
          <a:p>
            <a:pPr>
              <a:buFontTx/>
              <a:buNone/>
            </a:pPr>
            <a:r>
              <a:rPr lang="en-US" altLang="en-US" sz="3200" dirty="0"/>
              <a:t>1950</a:t>
            </a:r>
          </a:p>
          <a:p>
            <a:r>
              <a:rPr lang="en-US" altLang="en-US" sz="3200" dirty="0"/>
              <a:t>Found that strands were always same distance apart</a:t>
            </a:r>
          </a:p>
          <a:p>
            <a:r>
              <a:rPr lang="en-US" altLang="en-US" sz="3200" dirty="0"/>
              <a:t>Also, that the amount of A always the same as amount of T</a:t>
            </a:r>
          </a:p>
          <a:p>
            <a:r>
              <a:rPr lang="en-US" altLang="en-US" sz="3200" dirty="0"/>
              <a:t>Amount of G always same as amount of C</a:t>
            </a:r>
          </a:p>
          <a:p>
            <a:pPr>
              <a:buFontTx/>
              <a:buNone/>
            </a:pPr>
            <a:r>
              <a:rPr lang="en-US" altLang="en-US" sz="3200" u="sng" dirty="0"/>
              <a:t>Therefore</a:t>
            </a:r>
            <a:r>
              <a:rPr lang="en-US" altLang="en-US" sz="3200" dirty="0"/>
              <a:t>:	</a:t>
            </a:r>
            <a:r>
              <a:rPr lang="en-US" altLang="en-US" sz="3200" dirty="0" smtClean="0"/>
              <a:t>	Purines </a:t>
            </a:r>
            <a:r>
              <a:rPr lang="en-US" altLang="en-US" sz="3200" dirty="0"/>
              <a:t>must always bind </a:t>
            </a:r>
            <a:r>
              <a:rPr lang="en-US" altLang="en-US" sz="3200" dirty="0" smtClean="0"/>
              <a:t>to Pyrimidines</a:t>
            </a:r>
            <a:endParaRPr lang="en-US" altLang="en-US" sz="3200" dirty="0"/>
          </a:p>
          <a:p>
            <a:pPr>
              <a:buFontTx/>
              <a:buNone/>
            </a:pPr>
            <a:r>
              <a:rPr lang="en-US" altLang="en-US" sz="3200" dirty="0"/>
              <a:t>				</a:t>
            </a:r>
            <a:r>
              <a:rPr lang="en-US" altLang="en-US" sz="3200" dirty="0">
                <a:solidFill>
                  <a:schemeClr val="accent4">
                    <a:lumMod val="60000"/>
                    <a:lumOff val="40000"/>
                  </a:schemeClr>
                </a:solidFill>
              </a:rPr>
              <a:t>A binds to T; G binds to C </a:t>
            </a:r>
          </a:p>
        </p:txBody>
      </p:sp>
      <p:pic>
        <p:nvPicPr>
          <p:cNvPr id="9218"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41094" t="895" r="2569" b="43704"/>
          <a:stretch/>
        </p:blipFill>
        <p:spPr bwMode="auto">
          <a:xfrm>
            <a:off x="8628147" y="3733800"/>
            <a:ext cx="3550623"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79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Digital Blue Tunnel 16x9">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2895261.potx" id="{4CBF9558-C12D-4F51-9AA3-9D0796951DBC}" vid="{FFC159E6-A134-46E7-B1A0-C306E39FC295}"/>
    </a:ext>
  </a:extLst>
</a:theme>
</file>

<file path=ppt/theme/theme2.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Business digital blue tunnel presentation (widescreen)</Template>
  <TotalTime>159</TotalTime>
  <Words>1581</Words>
  <Application>Microsoft Office PowerPoint</Application>
  <PresentationFormat>Custom</PresentationFormat>
  <Paragraphs>265</Paragraphs>
  <Slides>67</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67</vt:i4>
      </vt:variant>
    </vt:vector>
  </HeadingPairs>
  <TitlesOfParts>
    <vt:vector size="72" baseType="lpstr">
      <vt:lpstr>Arial</vt:lpstr>
      <vt:lpstr>Comic Sans MS</vt:lpstr>
      <vt:lpstr>Corbel</vt:lpstr>
      <vt:lpstr>Wingdings</vt:lpstr>
      <vt:lpstr>Digital Blue Tunnel 16x9</vt:lpstr>
      <vt:lpstr>Panther Run  Biology  EOC Review</vt:lpstr>
      <vt:lpstr>DNA</vt:lpstr>
      <vt:lpstr>What is DNA?</vt:lpstr>
      <vt:lpstr>Timeline of Experiments</vt:lpstr>
      <vt:lpstr>Friedrich Miescher</vt:lpstr>
      <vt:lpstr>Frederick Griffith</vt:lpstr>
      <vt:lpstr>Avery, MacLeod, McCarty</vt:lpstr>
      <vt:lpstr>Hershey and Chase</vt:lpstr>
      <vt:lpstr>Erwin Chargaff</vt:lpstr>
      <vt:lpstr>Rosalind Franklin</vt:lpstr>
      <vt:lpstr>Watson and Crick</vt:lpstr>
      <vt:lpstr>Watson and Crick</vt:lpstr>
      <vt:lpstr>Hydrogen Bonds</vt:lpstr>
      <vt:lpstr>Histones &amp; Coils</vt:lpstr>
      <vt:lpstr>DNA ~ Essential Functions </vt:lpstr>
      <vt:lpstr>Chromosomes vs. Chromatids</vt:lpstr>
      <vt:lpstr>Karyotype</vt:lpstr>
      <vt:lpstr>DNA Replication</vt:lpstr>
      <vt:lpstr>Mitosis ~ Cellular Division</vt:lpstr>
      <vt:lpstr>Binary Fission</vt:lpstr>
      <vt:lpstr>Cell Cycle</vt:lpstr>
      <vt:lpstr>Mitosis</vt:lpstr>
      <vt:lpstr>PowerPoint Presentation</vt:lpstr>
      <vt:lpstr>Late Interphase</vt:lpstr>
      <vt:lpstr>Prophase</vt:lpstr>
      <vt:lpstr>PowerPoint Presentation</vt:lpstr>
      <vt:lpstr>Metaphase</vt:lpstr>
      <vt:lpstr>PowerPoint Presentation</vt:lpstr>
      <vt:lpstr>Anaphase</vt:lpstr>
      <vt:lpstr>Telophase</vt:lpstr>
      <vt:lpstr>Cytokinesis</vt:lpstr>
      <vt:lpstr>PowerPoint Presentation</vt:lpstr>
      <vt:lpstr>Meiosis</vt:lpstr>
      <vt:lpstr>Terminology</vt:lpstr>
      <vt:lpstr>Terminology</vt:lpstr>
      <vt:lpstr>Terminology</vt:lpstr>
      <vt:lpstr>Phases of Meiosis</vt:lpstr>
      <vt:lpstr>Meiosis</vt:lpstr>
      <vt:lpstr> Mitosis       vs.         Meiosis</vt:lpstr>
      <vt:lpstr>Genetic Recombination</vt:lpstr>
      <vt:lpstr>Synapsis and crossing-over</vt:lpstr>
      <vt:lpstr>Mutations</vt:lpstr>
      <vt:lpstr>Genetics</vt:lpstr>
      <vt:lpstr>History of Genetics</vt:lpstr>
      <vt:lpstr>Terms to Know</vt:lpstr>
      <vt:lpstr>Terms to Know</vt:lpstr>
      <vt:lpstr>Terms to Know</vt:lpstr>
      <vt:lpstr>Characteristics Mendel Studied</vt:lpstr>
      <vt:lpstr>Monohybrid Cross</vt:lpstr>
      <vt:lpstr>Monohybrid Cross- Practice</vt:lpstr>
      <vt:lpstr>Law of Segregation</vt:lpstr>
      <vt:lpstr>Law of Independent Assortment</vt:lpstr>
      <vt:lpstr>Laws</vt:lpstr>
      <vt:lpstr>Laws</vt:lpstr>
      <vt:lpstr>PowerPoint Presentation</vt:lpstr>
      <vt:lpstr>PowerPoint Presentation</vt:lpstr>
      <vt:lpstr>PowerPoint Presentation</vt:lpstr>
      <vt:lpstr>PowerPoint Presentation</vt:lpstr>
      <vt:lpstr>Dihybrid Cross Practice</vt:lpstr>
      <vt:lpstr>Pedigrees</vt:lpstr>
      <vt:lpstr>Sex Linked traits</vt:lpstr>
      <vt:lpstr>Sex Linked traits</vt:lpstr>
      <vt:lpstr>Sex Linked traits</vt:lpstr>
      <vt:lpstr>Sex Linked traits</vt:lpstr>
      <vt:lpstr>Genetic Disorders</vt:lpstr>
      <vt:lpstr>Blood Type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Panther Run  Biology EOC Review</dc:title>
  <dc:creator>Gina</dc:creator>
  <cp:lastModifiedBy>Gina</cp:lastModifiedBy>
  <cp:revision>22</cp:revision>
  <dcterms:created xsi:type="dcterms:W3CDTF">2018-04-17T22:34:11Z</dcterms:created>
  <dcterms:modified xsi:type="dcterms:W3CDTF">2018-04-18T01:16:35Z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